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11" r:id="rId7"/>
  </p:sldMasterIdLst>
  <p:notesMasterIdLst>
    <p:notesMasterId r:id="rId11"/>
  </p:notesMasterIdLst>
  <p:sldIdLst>
    <p:sldId id="322" r:id="rId8"/>
    <p:sldId id="406" r:id="rId9"/>
    <p:sldId id="407" r:id="rId10"/>
    <p:sldId id="410" r:id="rId12"/>
    <p:sldId id="411" r:id="rId13"/>
    <p:sldId id="442" r:id="rId14"/>
    <p:sldId id="412" r:id="rId15"/>
    <p:sldId id="415" r:id="rId16"/>
    <p:sldId id="413" r:id="rId17"/>
    <p:sldId id="414" r:id="rId18"/>
    <p:sldId id="416" r:id="rId19"/>
    <p:sldId id="422" r:id="rId20"/>
    <p:sldId id="417" r:id="rId21"/>
    <p:sldId id="418" r:id="rId22"/>
    <p:sldId id="419" r:id="rId23"/>
    <p:sldId id="423" r:id="rId24"/>
    <p:sldId id="424" r:id="rId25"/>
    <p:sldId id="440" r:id="rId26"/>
    <p:sldId id="443" r:id="rId27"/>
    <p:sldId id="420" r:id="rId28"/>
    <p:sldId id="421" r:id="rId29"/>
    <p:sldId id="388" r:id="rId30"/>
    <p:sldId id="271" r:id="rId31"/>
    <p:sldId id="290" r:id="rId32"/>
    <p:sldId id="291" r:id="rId33"/>
    <p:sldId id="267" r:id="rId34"/>
    <p:sldId id="268" r:id="rId35"/>
    <p:sldId id="275" r:id="rId36"/>
    <p:sldId id="274" r:id="rId37"/>
    <p:sldId id="281" r:id="rId38"/>
    <p:sldId id="405" r:id="rId3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王子涵" initials="" lastIdx="1" clrIdx="0"/>
  <p:cmAuthor id="1" name="作者" initials="作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4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A3B0D-E78D-4E4B-AFEE-43D9E31603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英国哲学家，出生于英格兰一个牧师家庭，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15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岁进入牛津大学学习，毕业后曾任大贵族家庭教师，担任过弗兰西斯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培根的秘书。英国革命爆发前他逃亡法国，与流亡国外的王党势力保持联系。在政治思想上，他提出“自然状态”和国家起源说，反对君权神授，主张君主专制。他抨击超乎国家之上的教会，主张利用“国教”来管束人民，维护“秩序”。在哲学上，强调哲学的目的在于认识自然、征服自然、“造福人类”。霍布斯主要论著有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《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论物体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》《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利维坦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》《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论人性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》《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论社会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》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等，并曾将荷马史诗译为英文。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利维坦为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《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旧约全书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约伯记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》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中所说的一种强大无比的海兽，转义为“巨人”或“巨灵”。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自由平等是人的天赋权利。后面的卢梭对天赋人权进行阐述。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A3B0D-E78D-4E4B-AFEE-43D9E31603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 b="1" dirty="0">
                <a:latin typeface="楷体_GB2312" pitchFamily="49" charset="-122"/>
                <a:ea typeface="楷体_GB2312" pitchFamily="49" charset="-122"/>
                <a:sym typeface="+mn-ea"/>
              </a:rPr>
              <a:t>卢梭（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  <a:sym typeface="+mn-ea"/>
              </a:rPr>
              <a:t>1712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—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  <a:sym typeface="+mn-ea"/>
              </a:rPr>
              <a:t>1778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  <a:sym typeface="+mn-ea"/>
              </a:rPr>
              <a:t>），法国思想家、教育家、文学家。他从小浪迹天涯，同情民众疾苦。特殊的经历使他的学说具有强烈的</a:t>
            </a: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人民性，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  <a:sym typeface="+mn-ea"/>
              </a:rPr>
              <a:t>是启蒙思想家中</a:t>
            </a: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最为激进的民主主义者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  <a:sym typeface="+mn-ea"/>
              </a:rPr>
              <a:t>。其主要著作有</a:t>
            </a:r>
            <a:r>
              <a:rPr lang="en-US" altLang="zh-CN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论人类不平等的起源和基础</a:t>
            </a:r>
            <a:r>
              <a:rPr lang="en-US" altLang="zh-CN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》《</a:t>
            </a: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社会契约论</a:t>
            </a:r>
            <a:r>
              <a:rPr lang="en-US" altLang="zh-CN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》《</a:t>
            </a: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爱弥儿</a:t>
            </a:r>
            <a:r>
              <a:rPr lang="en-US" altLang="zh-CN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》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  <a:sym typeface="+mn-ea"/>
              </a:rPr>
              <a:t>《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  <a:sym typeface="+mn-ea"/>
              </a:rPr>
              <a:t>忏悔录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  <a:sym typeface="+mn-ea"/>
              </a:rPr>
              <a:t>》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  <a:sym typeface="+mn-ea"/>
              </a:rPr>
              <a:t>等。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latin typeface="黑体" panose="02010609060101010101" charset="-122"/>
                <a:ea typeface="黑体" panose="02010609060101010101" charset="-122"/>
              </a:rPr>
              <a:t>这个被誉为人类哲学界的哥白尼、一辈子只崇尚头上的星空和心中的道德的孤寡老头，这个终生没离开过家乡小镇，</a:t>
            </a:r>
            <a:r>
              <a:rPr lang="zh-CN" altLang="en-US" sz="12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却奇迹般地创造出古典哲学大厦的哲学泰斗</a:t>
            </a:r>
            <a:r>
              <a:rPr lang="zh-CN" altLang="en-US" sz="1200" dirty="0" smtClean="0">
                <a:latin typeface="黑体" panose="02010609060101010101" charset="-122"/>
                <a:ea typeface="黑体" panose="02010609060101010101" charset="-122"/>
              </a:rPr>
              <a:t>，同时从不暴露自己科学院院士头衔的高尚的人，其仙逝时，哥尼斯堡全市居民陷入巨大的悲恸中。人们连续十六天自发前往瞻仰这位不足一米六的巨人、伟大哲学家的遗容。直到现在，加里宁格勒的年轻人结婚时，也不忘带上一束花放到康德的墓前。</a:t>
            </a:r>
            <a:r>
              <a:rPr lang="zh-CN" altLang="en-US" sz="12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康德</a:t>
            </a:r>
            <a:r>
              <a:rPr lang="zh-CN" altLang="en-US" sz="1200" dirty="0" smtClean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从没有出过远门思考范围却横跨宇宙</a:t>
            </a:r>
            <a:r>
              <a:rPr lang="zh-CN" altLang="en-US" sz="12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1200" dirty="0" smtClean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A3B0D-E78D-4E4B-AFEE-43D9E31603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四位思想家都属于启蒙运动的代表人物，启蒙运动的概念中讲到，资产阶级用理性主义反对封建专制统治和教会特权，追求自由平等民主科学。这个可以作为他们相似点的答案。天赋人权、人民主权、三权分立、社会契约、民主与法治等都勾划了资产阶级的理性王国的社会蓝图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A3B0D-E78D-4E4B-AFEE-43D9E31603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7400" indent="0">
              <a:buNone/>
              <a:defRPr sz="1015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7400" indent="0">
              <a:buNone/>
              <a:defRPr sz="1015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18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7400" indent="0">
              <a:buNone/>
              <a:defRPr sz="79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auto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auto"/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auto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57" y="10160"/>
            <a:ext cx="9138285" cy="6851015"/>
          </a:xfrm>
          <a:prstGeom prst="rect">
            <a:avLst/>
          </a:prstGeom>
        </p:spPr>
      </p:pic>
      <p:pic>
        <p:nvPicPr>
          <p:cNvPr id="8" name="图片 7" descr="0"/>
          <p:cNvPicPr>
            <a:picLocks noChangeAspect="1"/>
          </p:cNvPicPr>
          <p:nvPr userDrawn="1"/>
        </p:nvPicPr>
        <p:blipFill>
          <a:blip r:embed="rId3"/>
          <a:srcRect l="1029" t="-430" r="-1029" b="430"/>
          <a:stretch>
            <a:fillRect/>
          </a:stretch>
        </p:blipFill>
        <p:spPr>
          <a:xfrm>
            <a:off x="8306276" y="10795"/>
            <a:ext cx="829628" cy="1106170"/>
          </a:xfrm>
          <a:prstGeom prst="ellipse">
            <a:avLst/>
          </a:prstGeom>
        </p:spPr>
      </p:pic>
      <p:sp>
        <p:nvSpPr>
          <p:cNvPr id="9" name="文本框 2"/>
          <p:cNvSpPr txBox="1"/>
          <p:nvPr userDrawn="1"/>
        </p:nvSpPr>
        <p:spPr>
          <a:xfrm>
            <a:off x="5429726" y="123825"/>
            <a:ext cx="4574381" cy="647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ts val="4340"/>
              </a:lnSpc>
            </a:pPr>
            <a:r>
              <a:rPr lang="zh-CN" altLang="en-US" sz="1800" b="1" dirty="0">
                <a:solidFill>
                  <a:srgbClr val="06070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高考历史一轮通史复习资料</a:t>
            </a:r>
            <a:endParaRPr lang="zh-CN" altLang="en-US" sz="1800" b="1" dirty="0">
              <a:solidFill>
                <a:srgbClr val="060707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22860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indent="-228600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indent="-228600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indent="-228600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indent="-228600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905" indent="-128270" algn="l" defTabSz="514350" rtl="0" eaLnBrk="1" latinLnBrk="0" hangingPunct="1">
        <a:lnSpc>
          <a:spcPct val="90000"/>
        </a:lnSpc>
        <a:spcBef>
          <a:spcPct val="113000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32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4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00" b="1" i="0" u="none" kern="1200" baseline="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00" b="1" i="0" u="none" kern="1200" baseline="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00" b="1" i="0" u="none" kern="1200" baseline="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00" b="1" i="0" u="none" kern="1200" baseline="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00" b="1" i="0" u="none" kern="1200" baseline="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00" b="1" i="0" u="none" kern="1200" baseline="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00" b="1" i="0" u="none" kern="1200" baseline="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00" b="1" i="0" u="none" kern="1200" baseline="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NULL" TargetMode="Externa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slide" Target="slide7.xml"/><Relationship Id="rId7" Type="http://schemas.openxmlformats.org/officeDocument/2006/relationships/image" Target="../media/image24.jpeg"/><Relationship Id="rId6" Type="http://schemas.openxmlformats.org/officeDocument/2006/relationships/slide" Target="slide17.xml"/><Relationship Id="rId5" Type="http://schemas.openxmlformats.org/officeDocument/2006/relationships/slide" Target="slide1.xml"/><Relationship Id="rId4" Type="http://schemas.openxmlformats.org/officeDocument/2006/relationships/slide" Target="slide12.xml"/><Relationship Id="rId3" Type="http://schemas.openxmlformats.org/officeDocument/2006/relationships/slide" Target="slide15.xml"/><Relationship Id="rId2" Type="http://schemas.openxmlformats.org/officeDocument/2006/relationships/slide" Target="slide5.xml"/><Relationship Id="rId14" Type="http://schemas.openxmlformats.org/officeDocument/2006/relationships/slideLayout" Target="../slideLayouts/slideLayout65.xml"/><Relationship Id="rId13" Type="http://schemas.openxmlformats.org/officeDocument/2006/relationships/image" Target="../media/image26.jpeg"/><Relationship Id="rId12" Type="http://schemas.openxmlformats.org/officeDocument/2006/relationships/slide" Target="slide9.xml"/><Relationship Id="rId11" Type="http://schemas.openxmlformats.org/officeDocument/2006/relationships/image" Target="../media/image25.jpeg"/><Relationship Id="rId10" Type="http://schemas.openxmlformats.org/officeDocument/2006/relationships/slide" Target="slide10.xml"/><Relationship Id="rId1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NULL" TargetMode="Externa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tags" Target="../tags/tag2.xml"/><Relationship Id="rId3" Type="http://schemas.openxmlformats.org/officeDocument/2006/relationships/image" Target="../media/image14.jpeg"/><Relationship Id="rId2" Type="http://schemas.openxmlformats.org/officeDocument/2006/relationships/tags" Target="../tags/tag1.xml"/><Relationship Id="rId1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3" Type="http://schemas.openxmlformats.org/officeDocument/2006/relationships/hyperlink" Target="http://202.201.93.6/zhongyangziyuan/shang/03-04shang/czpd/tbxt/c3/c3ls/09/zstz01.htm" TargetMode="Externa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-2147482619" descr="KTLS19-11-17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484188" y="1337310"/>
            <a:ext cx="7969250" cy="4183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9" name="文本框 1"/>
          <p:cNvSpPr txBox="1"/>
          <p:nvPr/>
        </p:nvSpPr>
        <p:spPr>
          <a:xfrm>
            <a:off x="2000250" y="395288"/>
            <a:ext cx="4630738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    启蒙运动（理性之光）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1" name="文本框 1"/>
          <p:cNvSpPr txBox="1"/>
          <p:nvPr/>
        </p:nvSpPr>
        <p:spPr>
          <a:xfrm>
            <a:off x="6108700" y="3198813"/>
            <a:ext cx="8334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发展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172" name="文本框 1"/>
          <p:cNvSpPr txBox="1"/>
          <p:nvPr/>
        </p:nvSpPr>
        <p:spPr>
          <a:xfrm>
            <a:off x="484188" y="5997575"/>
            <a:ext cx="64579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3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797550" y="1370648"/>
            <a:ext cx="8334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2400">
                <a:latin typeface="黑体" panose="02010609060101010101" charset="-122"/>
                <a:ea typeface="黑体" panose="02010609060101010101" charset="-122"/>
              </a:rPr>
              <a:t>文化</a:t>
            </a:r>
            <a:endParaRPr lang="zh-CN" altLang="zh-CN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0814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（三）法国：卢梭</a:t>
            </a:r>
            <a:endParaRPr lang="zh-CN" altLang="en-US" sz="3600" b="1" dirty="0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626" y="1249718"/>
            <a:ext cx="1802096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ClrTx/>
            </a:pPr>
            <a:r>
              <a:rPr lang="en-US" altLang="zh-CN" sz="3200" b="1" dirty="0" smtClean="0">
                <a:latin typeface="华文中宋" pitchFamily="2" charset="-122"/>
                <a:ea typeface="华文中宋" pitchFamily="2" charset="-122"/>
              </a:rPr>
              <a:t>1.</a:t>
            </a:r>
            <a:r>
              <a:rPr lang="zh-CN" altLang="en-US" sz="3200" b="1" dirty="0" smtClean="0">
                <a:latin typeface="华文中宋" pitchFamily="2" charset="-122"/>
                <a:ea typeface="华文中宋" pitchFamily="2" charset="-122"/>
              </a:rPr>
              <a:t>主张：</a:t>
            </a:r>
            <a:endParaRPr lang="zh-CN" altLang="en-US" sz="3200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751" y="2197494"/>
            <a:ext cx="8624942" cy="363791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Tx/>
            </a:pPr>
            <a:r>
              <a:rPr lang="en-US" altLang="zh-CN" sz="3200" b="1" dirty="0">
                <a:latin typeface="楷体_GB2312" pitchFamily="49" charset="-122"/>
                <a:ea typeface="楷体_GB2312" pitchFamily="49" charset="-122"/>
              </a:rPr>
              <a:t>    “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人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生下来就是自由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en-US" altLang="x-none" sz="3200" b="1" dirty="0">
                <a:latin typeface="Times New Roman" panose="02020603050405020304" pitchFamily="18" charset="0"/>
                <a:ea typeface="楷体_GB2312" pitchFamily="49" charset="-122"/>
              </a:rPr>
              <a:t>……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它原是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天所赐予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的，为任何人所必不可少。如果有人不取这天所赐予的自由，那就是对天犯了大罪，对自己又是莫大的耻辱。”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buClrTx/>
            </a:pPr>
            <a:endParaRPr lang="zh-CN" altLang="en-US" sz="3200" b="1" dirty="0"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  <a:buClrTx/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   “国家的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主权属于人民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，统治者的权力来自他同人民签定的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契约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，如果他违反了民意，人民就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有权推翻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他。” 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7281" y="1147354"/>
            <a:ext cx="729741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Tx/>
            </a:pP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①</a:t>
            </a:r>
            <a:r>
              <a:rPr lang="zh-CN" altLang="en-US" sz="3600" b="1" dirty="0" smtClean="0">
                <a:latin typeface="华文中宋" pitchFamily="2" charset="-122"/>
                <a:ea typeface="华文中宋" pitchFamily="2" charset="-122"/>
              </a:rPr>
              <a:t>天赋人权；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②</a:t>
            </a:r>
            <a:r>
              <a:rPr lang="zh-CN" altLang="en-US" sz="3600" b="1" dirty="0" smtClean="0">
                <a:latin typeface="华文中宋" pitchFamily="2" charset="-122"/>
                <a:ea typeface="华文中宋" pitchFamily="2" charset="-122"/>
              </a:rPr>
              <a:t>人民主权；③社会契约；推翻</a:t>
            </a:r>
            <a:r>
              <a:rPr lang="zh-CN" altLang="en-US" sz="3600" b="1" dirty="0">
                <a:latin typeface="华文中宋" pitchFamily="2" charset="-122"/>
                <a:ea typeface="华文中宋" pitchFamily="2" charset="-122"/>
              </a:rPr>
              <a:t>暴君，创立民主</a:t>
            </a:r>
            <a:r>
              <a:rPr lang="zh-CN" altLang="en-US" sz="3600" b="1" dirty="0" smtClean="0">
                <a:latin typeface="华文中宋" pitchFamily="2" charset="-122"/>
                <a:ea typeface="华文中宋" pitchFamily="2" charset="-122"/>
              </a:rPr>
              <a:t>共和国</a:t>
            </a:r>
            <a:endParaRPr lang="zh-CN" altLang="en-US" sz="3600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332" y="2515948"/>
            <a:ext cx="816136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华文中宋" pitchFamily="2" charset="-122"/>
                <a:ea typeface="华文中宋" pitchFamily="2" charset="-122"/>
                <a:sym typeface="+mn-ea"/>
              </a:rPr>
              <a:t>④</a:t>
            </a:r>
            <a:r>
              <a:rPr lang="zh-CN" altLang="en-US" sz="3600" b="1" dirty="0">
                <a:latin typeface="华文中宋" pitchFamily="2" charset="-122"/>
                <a:ea typeface="华文中宋" pitchFamily="2" charset="-122"/>
              </a:rPr>
              <a:t>认为私有制是人类不平等的</a:t>
            </a:r>
            <a:r>
              <a:rPr lang="zh-CN" altLang="en-US" sz="3600" b="1" dirty="0" smtClean="0">
                <a:latin typeface="华文中宋" pitchFamily="2" charset="-122"/>
                <a:ea typeface="华文中宋" pitchFamily="2" charset="-122"/>
              </a:rPr>
              <a:t>起源，</a:t>
            </a:r>
            <a:endParaRPr lang="zh-CN" altLang="en-US" sz="3600" b="1" dirty="0"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54" y="767861"/>
            <a:ext cx="4267200" cy="3225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419100" y="304800"/>
            <a:ext cx="472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Calibri" panose="020F0502020204030204" charset="0"/>
              </a:rPr>
              <a:t>法国王路易十六被推上断头台</a:t>
            </a:r>
            <a:endParaRPr lang="zh-CN" altLang="en-US" sz="2400" b="1" dirty="0">
              <a:latin typeface="Calibri" panose="020F050202020403020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5143500" y="369276"/>
            <a:ext cx="3276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latin typeface="Calibri" panose="020F0502020204030204" charset="0"/>
              </a:rPr>
              <a:t>此事件实践了哪位启蒙大师的主张？</a:t>
            </a:r>
            <a:endParaRPr lang="zh-CN" altLang="en-US" sz="2800" b="1" dirty="0">
              <a:latin typeface="Calibri" panose="020F0502020204030204" charset="0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4835769" y="1483457"/>
            <a:ext cx="4114800" cy="2265363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2800" b="1" dirty="0">
                <a:latin typeface="Calibri" panose="020F0502020204030204" charset="0"/>
              </a:rPr>
              <a:t>“</a:t>
            </a:r>
            <a:r>
              <a:rPr lang="zh-CN" altLang="en-US" sz="2800" b="1" dirty="0">
                <a:latin typeface="Calibri" panose="020F0502020204030204" charset="0"/>
              </a:rPr>
              <a:t>国家的主权属于人民，统治者的权力来自他同人民签定的契约，如果他违反了民意，人民就有权推翻他。”</a:t>
            </a:r>
            <a:r>
              <a:rPr lang="zh-CN" altLang="en-US" sz="2400" b="1" dirty="0">
                <a:latin typeface="Calibri" panose="020F0502020204030204" charset="0"/>
              </a:rPr>
              <a:t> </a:t>
            </a:r>
            <a:endParaRPr lang="zh-CN" altLang="en-US" sz="2400" b="1" dirty="0">
              <a:latin typeface="Calibri" panose="020F050202020403020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197969" y="3900855"/>
            <a:ext cx="1676400" cy="1570038"/>
            <a:chOff x="6248400" y="4419600"/>
            <a:chExt cx="1676400" cy="1570038"/>
          </a:xfrm>
        </p:grpSpPr>
        <p:sp>
          <p:nvSpPr>
            <p:cNvPr id="21511" name="Rectangle 7"/>
            <p:cNvSpPr>
              <a:spLocks noChangeArrowheads="1"/>
            </p:cNvSpPr>
            <p:nvPr/>
          </p:nvSpPr>
          <p:spPr bwMode="auto">
            <a:xfrm>
              <a:off x="6248400" y="4953000"/>
              <a:ext cx="1676400" cy="1006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Calibri" panose="020F0502020204030204" charset="0"/>
                </a:rPr>
                <a:t>主权在民</a:t>
              </a:r>
              <a:endParaRPr lang="zh-CN" altLang="en-US" sz="2800" b="1" dirty="0">
                <a:solidFill>
                  <a:srgbClr val="FF0000"/>
                </a:solidFill>
                <a:latin typeface="Calibri" panose="020F050202020403020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zh-CN" altLang="zh-CN" dirty="0">
                <a:solidFill>
                  <a:srgbClr val="FF0000"/>
                </a:solidFill>
                <a:latin typeface="Calibri" panose="020F0502020204030204" charset="0"/>
              </a:endParaRPr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flipH="1">
              <a:off x="6934200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514" name="Rectangle 10"/>
            <p:cNvSpPr>
              <a:spLocks noChangeArrowheads="1"/>
            </p:cNvSpPr>
            <p:nvPr/>
          </p:nvSpPr>
          <p:spPr bwMode="auto">
            <a:xfrm>
              <a:off x="6248400" y="5410200"/>
              <a:ext cx="1676400" cy="5794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Calibri" panose="020F0502020204030204" charset="0"/>
                </a:rPr>
                <a:t>社会契约</a:t>
              </a:r>
              <a:r>
                <a:rPr lang="zh-CN" altLang="en-US" dirty="0">
                  <a:solidFill>
                    <a:srgbClr val="FF0000"/>
                  </a:solidFill>
                  <a:latin typeface="Calibri" panose="020F0502020204030204" charset="0"/>
                </a:rPr>
                <a:t> </a:t>
              </a:r>
              <a:endParaRPr lang="zh-CN" altLang="en-US" dirty="0">
                <a:solidFill>
                  <a:srgbClr val="FF0000"/>
                </a:solidFill>
                <a:latin typeface="Calibri" panose="020F050202020403020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015155" y="4334608"/>
            <a:ext cx="3103685" cy="1128713"/>
            <a:chOff x="2819400" y="4800600"/>
            <a:chExt cx="3103685" cy="1128713"/>
          </a:xfrm>
        </p:grpSpPr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 flipH="1">
              <a:off x="5237285" y="5366238"/>
              <a:ext cx="6858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21515" name="Text Box 11"/>
            <p:cNvSpPr txBox="1">
              <a:spLocks noChangeArrowheads="1"/>
            </p:cNvSpPr>
            <p:nvPr/>
          </p:nvSpPr>
          <p:spPr bwMode="auto">
            <a:xfrm>
              <a:off x="2819400" y="4800600"/>
              <a:ext cx="2362200" cy="5191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Calibri" panose="020F0502020204030204" charset="0"/>
                </a:rPr>
                <a:t>推翻暴君</a:t>
              </a:r>
              <a:endParaRPr lang="zh-CN" altLang="en-US" sz="2800" b="1" dirty="0">
                <a:solidFill>
                  <a:srgbClr val="FF0000"/>
                </a:solidFill>
                <a:latin typeface="Calibri" panose="020F0502020204030204" charset="0"/>
              </a:endParaRPr>
            </a:p>
          </p:txBody>
        </p:sp>
        <p:sp>
          <p:nvSpPr>
            <p:cNvPr id="21516" name="Text Box 12"/>
            <p:cNvSpPr txBox="1">
              <a:spLocks noChangeArrowheads="1"/>
            </p:cNvSpPr>
            <p:nvPr/>
          </p:nvSpPr>
          <p:spPr bwMode="auto">
            <a:xfrm>
              <a:off x="2819400" y="5410200"/>
              <a:ext cx="2362200" cy="5191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Calibri" panose="020F0502020204030204" charset="0"/>
                </a:rPr>
                <a:t>创立民主共和</a:t>
              </a:r>
              <a:endParaRPr lang="zh-CN" altLang="en-US" sz="2800" b="1" dirty="0">
                <a:solidFill>
                  <a:srgbClr val="FF0000"/>
                </a:solidFill>
                <a:latin typeface="Calibri" panose="020F0502020204030204" charset="0"/>
              </a:endParaRPr>
            </a:p>
          </p:txBody>
        </p:sp>
      </p:grpSp>
      <p:sp>
        <p:nvSpPr>
          <p:cNvPr id="17" name="文本框 2"/>
          <p:cNvSpPr txBox="1"/>
          <p:nvPr/>
        </p:nvSpPr>
        <p:spPr>
          <a:xfrm>
            <a:off x="348176" y="5833488"/>
            <a:ext cx="91211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自由之花要不断的用暴君的鲜血浇灌，才能长的茁壮。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18481" y="4467154"/>
            <a:ext cx="3059723" cy="954107"/>
            <a:chOff x="2819400" y="4800600"/>
            <a:chExt cx="3059723" cy="954107"/>
          </a:xfrm>
        </p:grpSpPr>
        <p:sp>
          <p:nvSpPr>
            <p:cNvPr id="19" name="Line 8"/>
            <p:cNvSpPr>
              <a:spLocks noChangeShapeType="1"/>
            </p:cNvSpPr>
            <p:nvPr/>
          </p:nvSpPr>
          <p:spPr bwMode="auto">
            <a:xfrm flipH="1">
              <a:off x="5193323" y="5251938"/>
              <a:ext cx="6858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2819400" y="4800600"/>
              <a:ext cx="2362200" cy="9541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None/>
              </a:pPr>
              <a:r>
                <a:rPr lang="zh-CN" altLang="en-US" sz="2800" b="1" dirty="0" smtClean="0">
                  <a:solidFill>
                    <a:srgbClr val="FF0000"/>
                  </a:solidFill>
                  <a:latin typeface="Calibri" panose="020F0502020204030204" charset="0"/>
                </a:rPr>
                <a:t>最为激进的民主主义者</a:t>
              </a:r>
              <a:endParaRPr lang="zh-CN" altLang="en-US" sz="2800" b="1" dirty="0">
                <a:solidFill>
                  <a:srgbClr val="FF0000"/>
                </a:solidFill>
                <a:latin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bldLvl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484" y="102233"/>
            <a:ext cx="8558532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ym typeface="宋体" panose="02010600030101010101" pitchFamily="2" charset="-122"/>
              </a:rPr>
              <a:t>问题一   启蒙思想家的思想主张。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endParaRPr lang="zh-CN" altLang="en-US" sz="3200" b="1" noProof="0" dirty="0">
              <a:solidFill>
                <a:srgbClr val="000404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  <a:p>
            <a:endParaRPr lang="zh-CN" altLang="en-US" sz="3200" b="1" noProof="0" dirty="0">
              <a:solidFill>
                <a:srgbClr val="000404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  <a:p>
            <a:r>
              <a:rPr lang="zh-CN" altLang="en-US" sz="3200" b="1" noProof="0" dirty="0">
                <a:solidFill>
                  <a:srgbClr val="000404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领悟思想</a:t>
            </a:r>
            <a:r>
              <a:rPr lang="en-US" altLang="zh-CN" sz="3200" b="1" noProof="0" dirty="0">
                <a:solidFill>
                  <a:srgbClr val="000404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——</a:t>
            </a:r>
            <a:r>
              <a:rPr lang="zh-CN" altLang="en-US" sz="3200" b="1" noProof="0" dirty="0">
                <a:solidFill>
                  <a:srgbClr val="000404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建构“理性王国”（</a:t>
            </a:r>
            <a:r>
              <a:rPr lang="zh-CN" altLang="en-US" sz="3200" b="1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思</a:t>
            </a:r>
            <a:r>
              <a:rPr lang="zh-CN" altLang="en-US" sz="3200" b="1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考</a:t>
            </a:r>
            <a:r>
              <a:rPr lang="en-US" altLang="zh-CN" sz="3200" b="1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1</a:t>
            </a:r>
            <a:r>
              <a:rPr lang="zh-CN" altLang="en-US" sz="3200" b="1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分钟）</a:t>
            </a:r>
            <a:endParaRPr lang="zh-CN" altLang="en-US" sz="3200" b="1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r>
              <a:rPr lang="zh-CN" altLang="en-US" sz="3200" b="1" noProof="1">
                <a:sym typeface="+mn-ea"/>
              </a:rPr>
              <a:t>连连看</a:t>
            </a:r>
            <a:endParaRPr lang="zh-CN" altLang="en-US" sz="3200" b="1" noProof="1">
              <a:sym typeface="+mn-ea"/>
            </a:endParaRPr>
          </a:p>
        </p:txBody>
      </p:sp>
      <p:sp>
        <p:nvSpPr>
          <p:cNvPr id="13314" name="文本框 2"/>
          <p:cNvSpPr txBox="1"/>
          <p:nvPr/>
        </p:nvSpPr>
        <p:spPr>
          <a:xfrm>
            <a:off x="70168" y="2936558"/>
            <a:ext cx="886142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国家来源：               人民主权  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国家权力归属：        社会契约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国家职能：               三权分立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国家政体：               保护人权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国家权力运行：        君主立宪、民主共和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284085" y="3175"/>
            <a:ext cx="1727835" cy="13684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4615" y="226060"/>
            <a:ext cx="573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FF0000"/>
                </a:solidFill>
              </a:rPr>
              <a:t>思</a:t>
            </a:r>
            <a:endParaRPr lang="zh-CN" altLang="en-US" sz="5400" b="1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449195" y="3190875"/>
            <a:ext cx="1906905" cy="59817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047365" y="3213100"/>
            <a:ext cx="1452245" cy="57594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70430" y="4339590"/>
            <a:ext cx="2185670" cy="60134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09495" y="4940935"/>
            <a:ext cx="2118360" cy="57594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047365" y="4364990"/>
            <a:ext cx="1308735" cy="115189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0814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（四）德国：康德</a:t>
            </a:r>
            <a:endParaRPr lang="zh-CN" altLang="en-US" sz="3200" b="1" dirty="0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rcRect b="188"/>
          <a:stretch>
            <a:fillRect/>
          </a:stretch>
        </p:blipFill>
        <p:spPr>
          <a:xfrm>
            <a:off x="221273" y="1316282"/>
            <a:ext cx="2019300" cy="2520950"/>
          </a:xfrm>
          <a:prstGeom prst="rect">
            <a:avLst/>
          </a:prstGeom>
          <a:noFill/>
          <a:ln w="38100" cap="flat" cmpd="dbl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文本框 162820"/>
          <p:cNvSpPr txBox="1"/>
          <p:nvPr/>
        </p:nvSpPr>
        <p:spPr>
          <a:xfrm>
            <a:off x="367323" y="3872157"/>
            <a:ext cx="20891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ClrTx/>
            </a:pPr>
            <a:r>
              <a:rPr lang="en-US" altLang="zh-CN" sz="2800" b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sz="2800" b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康德</a:t>
            </a:r>
            <a:endParaRPr lang="zh-CN" altLang="en-US" sz="2800" b="1" dirty="0">
              <a:effectLst>
                <a:outerShdw blurRad="38100" dist="38100" dir="2700000">
                  <a:srgbClr val="FFFFFF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文本框 162821"/>
          <p:cNvSpPr txBox="1"/>
          <p:nvPr/>
        </p:nvSpPr>
        <p:spPr>
          <a:xfrm>
            <a:off x="2374316" y="1289538"/>
            <a:ext cx="6708140" cy="267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Tx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康德一日生活时间表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>
              <a:buClrTx/>
            </a:pPr>
            <a:r>
              <a:rPr lang="en-US" altLang="x-none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5:00    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起床    </a:t>
            </a:r>
            <a:endParaRPr lang="zh-CN" altLang="en-US" sz="2800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>
              <a:buClrTx/>
            </a:pPr>
            <a:r>
              <a:rPr lang="en-US" altLang="x-none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5:30—8:00 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学习    </a:t>
            </a:r>
            <a:r>
              <a:rPr lang="en-US" altLang="x-none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15:30—16:30 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散步                                  </a:t>
            </a:r>
            <a:endParaRPr lang="zh-CN" altLang="en-US" sz="2800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>
              <a:buClrTx/>
            </a:pPr>
            <a:r>
              <a:rPr lang="en-US" altLang="x-none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8:00—10:00 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授课   </a:t>
            </a:r>
            <a:r>
              <a:rPr lang="en-US" altLang="x-none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16:30—21:30 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写作</a:t>
            </a:r>
            <a:endParaRPr lang="zh-CN" altLang="en-US" sz="2800" b="1" dirty="0">
              <a:solidFill>
                <a:srgbClr val="0000FF"/>
              </a:solidFill>
              <a:latin typeface="宋体" panose="02010600030101010101" pitchFamily="2" charset="-122"/>
              <a:sym typeface="Arial" panose="020B0604020202020204" pitchFamily="34" charset="0"/>
            </a:endParaRPr>
          </a:p>
          <a:p>
            <a:pPr>
              <a:buClrTx/>
            </a:pPr>
            <a:r>
              <a:rPr lang="en-US" altLang="x-none" sz="2800" b="1" dirty="0">
                <a:solidFill>
                  <a:srgbClr val="0000FF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10:00—13:00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写作                读书  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  </a:t>
            </a:r>
            <a:endParaRPr lang="zh-CN" altLang="en-US" sz="2000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>
              <a:buClrTx/>
            </a:pPr>
            <a:r>
              <a:rPr lang="en-US" altLang="x-none" sz="2800" b="1" dirty="0">
                <a:solidFill>
                  <a:srgbClr val="0000FF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13:00—15:30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午餐  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  <a:r>
              <a:rPr lang="en-US" altLang="x-none" sz="2800" b="1" dirty="0" smtClean="0">
                <a:solidFill>
                  <a:srgbClr val="0000FF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22:00        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睡觉    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              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  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162822"/>
          <p:cNvSpPr txBox="1"/>
          <p:nvPr/>
        </p:nvSpPr>
        <p:spPr>
          <a:xfrm>
            <a:off x="114296" y="4470838"/>
            <a:ext cx="8959362" cy="18158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altLang="zh-CN" sz="28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康德一生没有离开过格尼斯堡方圆</a:t>
            </a:r>
            <a:r>
              <a:rPr lang="en-US" altLang="x-none" sz="2800" b="1" dirty="0">
                <a:latin typeface="楷体_GB2312" pitchFamily="49" charset="-122"/>
                <a:ea typeface="楷体_GB2312" pitchFamily="49" charset="-122"/>
              </a:rPr>
              <a:t>40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公里的范围。他生活非常规律，从不打破每日时间表。他终生未婚，也没有恋爱的记录。海涅评价他说：“康德的平生履历很难描写，因为他既没有生活过，也没有经历过什么。”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9144000" cy="10814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极其自律与理性</a:t>
            </a:r>
            <a:endParaRPr lang="zh-CN" altLang="en-US" sz="4400" b="1" dirty="0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文本框 6155"/>
          <p:cNvSpPr txBox="1"/>
          <p:nvPr/>
        </p:nvSpPr>
        <p:spPr>
          <a:xfrm>
            <a:off x="3319780" y="1604010"/>
            <a:ext cx="5339715" cy="3408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2800" b="1" dirty="0">
                <a:solidFill>
                  <a:srgbClr val="7030A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sz="2800" b="1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人</a:t>
            </a:r>
            <a:r>
              <a:rPr sz="28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，实际上一切</a:t>
            </a:r>
            <a:r>
              <a:rPr sz="2800" b="1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有理性者</a:t>
            </a:r>
            <a:r>
              <a:rPr sz="28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。所以存在，是由于自身是个目的，</a:t>
            </a:r>
            <a:r>
              <a:rPr sz="2800" b="1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并不是</a:t>
            </a:r>
            <a:r>
              <a:rPr sz="28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只供这个或那个</a:t>
            </a:r>
            <a:r>
              <a:rPr sz="2800" b="1" dirty="0">
                <a:effectLst/>
                <a:latin typeface="黑体" panose="02010609060101010101" charset="-122"/>
                <a:ea typeface="黑体" panose="02010609060101010101" charset="-122"/>
              </a:rPr>
              <a:t>意志</a:t>
            </a:r>
            <a:r>
              <a:rPr sz="2800" b="1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任意利用的工具</a:t>
            </a:r>
            <a:r>
              <a:rPr sz="28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。因此，无论人的行为是对自己的或是对其他有理性者的，在他的一切行为上，</a:t>
            </a:r>
            <a:r>
              <a:rPr sz="2800" b="1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总要把人当作目的。</a:t>
            </a:r>
            <a:endParaRPr sz="2800" b="1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纯粹理性批判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1662284"/>
            <a:ext cx="3159760" cy="4254939"/>
          </a:xfrm>
          <a:prstGeom prst="rect">
            <a:avLst/>
          </a:prstGeom>
        </p:spPr>
      </p:pic>
      <p:sp>
        <p:nvSpPr>
          <p:cNvPr id="26" name="圆角矩形标注 25"/>
          <p:cNvSpPr/>
          <p:nvPr/>
        </p:nvSpPr>
        <p:spPr>
          <a:xfrm>
            <a:off x="3159760" y="1442652"/>
            <a:ext cx="5502147" cy="1504958"/>
          </a:xfrm>
          <a:prstGeom prst="wedgeRoundRectCallout">
            <a:avLst>
              <a:gd name="adj1" fmla="val 4642"/>
              <a:gd name="adj2" fmla="val 66044"/>
              <a:gd name="adj3" fmla="val 16667"/>
            </a:avLst>
          </a:prstGeom>
          <a:solidFill>
            <a:schemeClr val="bg1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59760" y="1662284"/>
            <a:ext cx="5405431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1.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主张：</a:t>
            </a:r>
            <a:r>
              <a:rPr lang="zh-CN" sz="3200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人</a:t>
            </a:r>
            <a:r>
              <a:rPr lang="zh-CN" sz="3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非工具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,</a:t>
            </a:r>
            <a:r>
              <a:rPr lang="zh-CN" sz="3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尊重</a:t>
            </a:r>
            <a:r>
              <a:rPr lang="zh-CN" sz="3200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他人</a:t>
            </a:r>
            <a:endParaRPr kumimoji="0" lang="en-US" sz="32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大标宋_GBK" panose="03000509000000000000" pitchFamily="65" charset="-122"/>
              <a:ea typeface="方正大标宋_GBK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33" name="云形标注 32"/>
          <p:cNvSpPr/>
          <p:nvPr/>
        </p:nvSpPr>
        <p:spPr>
          <a:xfrm>
            <a:off x="303042" y="110001"/>
            <a:ext cx="8568397" cy="1182468"/>
          </a:xfrm>
          <a:prstGeom prst="cloudCallout">
            <a:avLst>
              <a:gd name="adj1" fmla="val -16000"/>
              <a:gd name="adj2" fmla="val 80524"/>
            </a:avLst>
          </a:prstGeom>
          <a:solidFill>
            <a:schemeClr val="bg1">
              <a:alpha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03596" y="260252"/>
            <a:ext cx="5406390" cy="48013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以下内容反映了康德的何种观点？</a:t>
            </a:r>
            <a:endParaRPr kumimoji="0" lang="zh-CN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31050" y="724827"/>
            <a:ext cx="3120390" cy="48013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他的观点有何意义？</a:t>
            </a:r>
            <a:endParaRPr kumimoji="0" lang="zh-CN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17985" y="4821349"/>
            <a:ext cx="567983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2.</a:t>
            </a:r>
            <a:r>
              <a:rPr kumimoji="0" lang="zh-CN" altLang="en-US" sz="3600" b="1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意义：他的理性批判哲学最终</a:t>
            </a:r>
            <a:r>
              <a:rPr kumimoji="0" lang="zh-CN" sz="3600" b="1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确立</a:t>
            </a: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了</a:t>
            </a: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人类的主体</a:t>
            </a:r>
            <a:r>
              <a:rPr kumimoji="0" lang="zh-CN" sz="3600" b="1" i="0" u="none" strike="noStrike" kern="120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地位</a:t>
            </a:r>
            <a:r>
              <a:rPr kumimoji="0" lang="zh-CN" altLang="en-US" sz="3600" b="1" i="0" u="none" strike="noStrike" kern="120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。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大标宋_GBK" panose="03000509000000000000" pitchFamily="65" charset="-122"/>
              <a:ea typeface="方正大标宋_GBK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1730" y="2247059"/>
            <a:ext cx="4845158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“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己所不欲，勿施于人</a:t>
            </a:r>
            <a:r>
              <a:rPr kumimoji="0" 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sym typeface="Arial" panose="020B0604020202020204" pitchFamily="34" charset="0"/>
              </a:rPr>
              <a:t>”</a:t>
            </a:r>
            <a:endParaRPr kumimoji="0" lang="en-US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方正大标宋_GBK" panose="03000509000000000000" pitchFamily="65" charset="-122"/>
              <a:ea typeface="方正大标宋_GBK" panose="03000509000000000000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8" grpId="0" bldLvl="0" animBg="1"/>
      <p:bldP spid="33" grpId="0" bldLvl="0" animBg="1"/>
      <p:bldP spid="9" grpId="0" bldLvl="0" animBg="1"/>
      <p:bldP spid="11" grpId="0" bldLvl="0" animBg="1"/>
      <p:bldP spid="12" grpId="0" bldLvl="0" animBg="1"/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8876" y="253740"/>
          <a:ext cx="9007524" cy="62711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0185"/>
                <a:gridCol w="1323833"/>
                <a:gridCol w="4121625"/>
                <a:gridCol w="2251881"/>
              </a:tblGrid>
              <a:tr h="4431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思想家</a:t>
                      </a:r>
                      <a:endParaRPr lang="zh-CN" altLang="en-US" sz="2800" dirty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著作</a:t>
                      </a:r>
                      <a:endParaRPr lang="zh-CN" altLang="en-US" sz="2800" dirty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主张</a:t>
                      </a:r>
                      <a:endParaRPr lang="zh-CN" altLang="en-US" sz="2800" dirty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相似点</a:t>
                      </a:r>
                      <a:endParaRPr lang="zh-CN" altLang="en-US" sz="2800" dirty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8081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孟德斯鸠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《</a:t>
                      </a:r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论法的精神</a:t>
                      </a:r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》</a:t>
                      </a:r>
                      <a:endParaRPr lang="zh-CN" altLang="en-US" sz="2800" b="1" dirty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三权分立，君主立宪制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</a:tr>
              <a:tr h="1538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伏尔泰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《</a:t>
                      </a:r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哲学通信</a:t>
                      </a:r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》</a:t>
                      </a:r>
                      <a:endParaRPr lang="en-US" altLang="zh-CN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  <a:p>
                      <a:pPr algn="ctr"/>
                      <a:endParaRPr lang="zh-CN" altLang="en-US" sz="2800" b="1" dirty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猛烈批判天主教会</a:t>
                      </a:r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;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  <a:p>
                      <a:pPr algn="ctr"/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自由平等；君主立宪制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18980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卢梭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  <a:p>
                      <a:pPr algn="ctr"/>
                      <a:endParaRPr lang="zh-CN" altLang="en-US" sz="2800" b="1" dirty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《</a:t>
                      </a:r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社会契约论 </a:t>
                      </a:r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》</a:t>
                      </a:r>
                      <a:endParaRPr lang="en-US" altLang="zh-CN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  <a:p>
                      <a:pPr algn="ctr"/>
                      <a:endParaRPr lang="zh-CN" altLang="en-US" sz="2800" b="1" dirty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天赋人权，人民主权，社会契约，推翻暴君，创立民主共和国，人类不平等的根源是财产私有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8081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康德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  <a:p>
                      <a:pPr algn="ctr"/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(</a:t>
                      </a:r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德） 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《</a:t>
                      </a:r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纯粹理性批判</a:t>
                      </a:r>
                      <a:r>
                        <a:rPr lang="en-US" altLang="zh-CN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》 </a:t>
                      </a:r>
                      <a:endParaRPr lang="en-US" altLang="zh-CN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方正大标宋_GBK" panose="03000509000000000000" pitchFamily="65" charset="-122"/>
                          <a:ea typeface="方正大标宋_GBK" panose="03000509000000000000" pitchFamily="65" charset="-122"/>
                        </a:rPr>
                        <a:t>人非工具，尊重他人</a:t>
                      </a:r>
                      <a:endParaRPr lang="zh-CN" altLang="en-US" sz="2800" b="1" dirty="0" smtClean="0">
                        <a:latin typeface="方正大标宋_GBK" panose="03000509000000000000" pitchFamily="65" charset="-122"/>
                        <a:ea typeface="方正大标宋_GBK" panose="03000509000000000000" pitchFamily="65" charset="-122"/>
                      </a:endParaRPr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33156" name="文本框 133155"/>
          <p:cNvSpPr txBox="1"/>
          <p:nvPr/>
        </p:nvSpPr>
        <p:spPr>
          <a:xfrm>
            <a:off x="4500563" y="3068638"/>
            <a:ext cx="201612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sz="3600" dirty="0">
              <a:latin typeface="Arial Narrow" panose="020B0606020202030204" pitchFamily="34" charset="0"/>
            </a:endParaRPr>
          </a:p>
        </p:txBody>
      </p:sp>
      <p:sp>
        <p:nvSpPr>
          <p:cNvPr id="133158" name="文本框 133157"/>
          <p:cNvSpPr txBox="1"/>
          <p:nvPr/>
        </p:nvSpPr>
        <p:spPr>
          <a:xfrm>
            <a:off x="4500563" y="4221163"/>
            <a:ext cx="1841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sz="3600" dirty="0">
              <a:latin typeface="Arial Narrow" panose="020B0606020202030204" pitchFamily="34" charset="0"/>
            </a:endParaRPr>
          </a:p>
        </p:txBody>
      </p:sp>
      <p:sp>
        <p:nvSpPr>
          <p:cNvPr id="133160" name="文本框 133159"/>
          <p:cNvSpPr txBox="1"/>
          <p:nvPr/>
        </p:nvSpPr>
        <p:spPr>
          <a:xfrm>
            <a:off x="6900888" y="784853"/>
            <a:ext cx="2195512" cy="41382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1.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崇尚</a:t>
            </a:r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理性</a:t>
            </a:r>
            <a:endParaRPr lang="zh-CN" altLang="en-US" sz="28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2.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反对封建专制统治和教会特权</a:t>
            </a:r>
            <a:endParaRPr lang="en-US" altLang="zh-CN" sz="2800" b="1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3.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提倡自由平等、民主科学</a:t>
            </a:r>
            <a:endParaRPr lang="zh-CN" altLang="en-US" sz="28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endParaRPr lang="zh-CN" altLang="en-US" sz="2600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1"/>
          <p:cNvSpPr txBox="1"/>
          <p:nvPr/>
        </p:nvSpPr>
        <p:spPr>
          <a:xfrm>
            <a:off x="-31750" y="-14287"/>
            <a:ext cx="9090025" cy="33534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4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问题二：启蒙运动的影响</a:t>
            </a:r>
            <a:endParaRPr lang="zh-CN" altLang="en-US" sz="4400" b="1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政治：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为各国资产阶级革命提供了思想武器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经济：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推动了资本主义经济的发展。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思想：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丰富和发展了人文精神的内涵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；又一次思想解放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rgbClr val="7030A0"/>
                </a:solidFill>
                <a:latin typeface="黑体" panose="02010609060101010101" charset="-122"/>
                <a:sym typeface="+mn-ea"/>
              </a:rPr>
              <a:t>世界：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charset="-122"/>
                <a:sym typeface="+mn-ea"/>
              </a:rPr>
              <a:t>人类宝贵精神财富；成为殖民地、半殖民地人民争取民族独立的思想武器（美国、中国、 日本等）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1"/>
          <p:cNvSpPr txBox="1"/>
          <p:nvPr/>
        </p:nvSpPr>
        <p:spPr>
          <a:xfrm>
            <a:off x="85725" y="30163"/>
            <a:ext cx="897255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欧洲不同发展阶段对人文精神的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内涵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04775" y="552450"/>
          <a:ext cx="8717280" cy="6142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4745"/>
                <a:gridCol w="7582535"/>
              </a:tblGrid>
              <a:tr h="5734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en-US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对人文精神的</a:t>
                      </a:r>
                      <a:r>
                        <a:rPr lang="zh-CN" altLang="en-US" sz="2800" b="1" dirty="0">
                          <a:latin typeface="+mn-ea"/>
                          <a:sym typeface="+mn-ea"/>
                        </a:rPr>
                        <a:t>内涵</a:t>
                      </a:r>
                      <a:endParaRPr lang="en-US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5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古希腊</a:t>
                      </a:r>
                      <a:endParaRPr lang="zh-CN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提倡怀疑精神，反对迷信；强调</a:t>
                      </a: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人的价值</a:t>
                      </a:r>
                      <a:r>
                        <a:rPr lang="zh-CN" alt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、人的决定作用</a:t>
                      </a:r>
                      <a:endParaRPr lang="zh-CN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2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文艺复兴</a:t>
                      </a:r>
                      <a:endParaRPr lang="en-US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强调人的尊严和人的价值;肯定人的现世生活,要求个人自由和个性解放</a:t>
                      </a:r>
                      <a:r>
                        <a:rPr lang="zh-CN" alt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zh-CN" alt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反</a:t>
                      </a: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对教会禁欲主义对人性的扭曲</a:t>
                      </a:r>
                      <a:endParaRPr lang="en-US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3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宗教改革</a:t>
                      </a:r>
                      <a:endParaRPr lang="en-US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主张信仰得救,</a:t>
                      </a:r>
                      <a:r>
                        <a:rPr lang="zh-CN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精神自由</a:t>
                      </a:r>
                      <a:endParaRPr lang="zh-CN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3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启蒙运动</a:t>
                      </a:r>
                      <a:endParaRPr lang="en-US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自由、平等、</a:t>
                      </a:r>
                      <a:r>
                        <a:rPr lang="zh-CN" alt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人权、</a:t>
                      </a:r>
                      <a:r>
                        <a:rPr 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民主、三权分立等</a:t>
                      </a:r>
                      <a:r>
                        <a:rPr lang="zh-CN" altLang="en-US" sz="2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思想</a:t>
                      </a:r>
                      <a:endParaRPr lang="zh-CN" altLang="en-US" sz="2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11919" y="810736"/>
          <a:ext cx="8892540" cy="384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635"/>
                <a:gridCol w="1127125"/>
                <a:gridCol w="1696085"/>
                <a:gridCol w="3596640"/>
                <a:gridCol w="1837055"/>
              </a:tblGrid>
              <a:tr h="445135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国</a:t>
                      </a:r>
                      <a:endParaRPr lang="zh-CN" altLang="en-US" sz="18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代表人物</a:t>
                      </a:r>
                      <a:endParaRPr lang="zh-CN" altLang="en-US" sz="18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著作</a:t>
                      </a:r>
                      <a:endParaRPr lang="zh-CN" altLang="en-US" sz="18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思想主张</a:t>
                      </a:r>
                      <a:endParaRPr lang="zh-CN" altLang="en-US" sz="18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意义</a:t>
                      </a:r>
                      <a:endParaRPr lang="zh-CN" altLang="en-US" sz="18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</a:tr>
              <a:tr h="43307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英国</a:t>
                      </a: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霍布斯</a:t>
                      </a: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zh-CN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《利维坦》</a:t>
                      </a:r>
                      <a:endParaRPr lang="zh-CN" altLang="zh-CN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社会契约论（权力赋予后不能收回）</a:t>
                      </a: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</a:tr>
              <a:tr h="61722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洛克</a:t>
                      </a: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《政府论》</a:t>
                      </a: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《人类理解论》</a:t>
                      </a: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天赋人权，分权学说</a:t>
                      </a:r>
                      <a:r>
                        <a:rPr lang="en-US" altLang="zh-CN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altLang="en-US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行政权、立法权、对外权</a:t>
                      </a:r>
                      <a:r>
                        <a:rPr lang="en-US" altLang="zh-CN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endParaRPr lang="en-US" altLang="zh-CN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</a:tr>
              <a:tr h="46926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法国</a:t>
                      </a: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孟德斯鸠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《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论法的精神</a:t>
                      </a:r>
                      <a:r>
                        <a:rPr lang="en-US" altLang="zh-CN" sz="18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》</a:t>
                      </a:r>
                      <a:endParaRPr lang="zh-CN" altLang="zh-CN" sz="18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5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5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</a:tr>
              <a:tr h="529590">
                <a:tc vMerge="1">
                  <a:tcPr/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伏尔泰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《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哲学通信</a:t>
                      </a:r>
                      <a:r>
                        <a:rPr lang="en-US" altLang="zh-CN" sz="18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》</a:t>
                      </a:r>
                      <a:endParaRPr lang="zh-CN" altLang="zh-CN" sz="1800" b="1" dirty="0">
                        <a:solidFill>
                          <a:schemeClr val="accent2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</a:tr>
              <a:tr h="736600">
                <a:tc vMerge="1">
                  <a:tcPr/>
                </a:tc>
                <a:tc>
                  <a:txBody>
                    <a:bodyPr/>
                    <a:p>
                      <a:pPr marL="0" lvl="0" indent="0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卢梭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《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社会契约论</a:t>
                      </a:r>
                      <a:r>
                        <a:rPr lang="en-US" altLang="zh-CN" sz="18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》</a:t>
                      </a:r>
                      <a:endParaRPr lang="zh-CN" altLang="zh-CN" sz="1800" b="1" dirty="0">
                        <a:solidFill>
                          <a:schemeClr val="accent2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</a:tr>
              <a:tr h="617220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德</a:t>
                      </a:r>
                      <a:endParaRPr lang="zh-CN" altLang="en-US" sz="18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>
                        <a:spcBef>
                          <a:spcPct val="5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康德</a:t>
                      </a:r>
                      <a:endParaRPr lang="zh-CN" altLang="en-US" sz="18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《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纯粹理性批判</a:t>
                      </a:r>
                      <a:r>
                        <a:rPr lang="en-US" altLang="zh-CN" sz="18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》</a:t>
                      </a:r>
                      <a:endParaRPr lang="zh-CN" altLang="zh-CN" sz="1800" b="1" dirty="0">
                        <a:solidFill>
                          <a:schemeClr val="accent2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45306" y="4899184"/>
            <a:ext cx="61683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相似点：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r>
              <a:rPr lang="zh-CN" altLang="en-US" sz="1800" b="1" dirty="0">
                <a:solidFill>
                  <a:srgbClr val="3333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都反对君主专制，否定天主教会</a:t>
            </a:r>
            <a:endParaRPr lang="zh-CN" altLang="en-US" sz="1800" b="1" dirty="0">
              <a:solidFill>
                <a:srgbClr val="3333CC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800" b="1" dirty="0">
                <a:solidFill>
                  <a:srgbClr val="3333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都有近代民主思想理念</a:t>
            </a:r>
            <a:r>
              <a:rPr lang="en-US" altLang="zh-CN" sz="1800" b="1" dirty="0">
                <a:solidFill>
                  <a:srgbClr val="3333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:</a:t>
            </a:r>
            <a:r>
              <a:rPr lang="zh-CN" altLang="en-US" sz="1800" b="1" dirty="0">
                <a:solidFill>
                  <a:srgbClr val="3333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民主、自由、平等、法治</a:t>
            </a:r>
            <a:endParaRPr lang="zh-CN" altLang="en-US" sz="1800" b="1" dirty="0">
              <a:solidFill>
                <a:srgbClr val="3333CC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0" hangingPunct="0"/>
            <a:r>
              <a:rPr lang="zh-CN" altLang="en-US" sz="18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高举理性主义旗帜，丰富和发展了人文精神</a:t>
            </a:r>
            <a:r>
              <a:rPr lang="en-US" altLang="zh-CN" sz="18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 </a:t>
            </a:r>
            <a:endParaRPr lang="zh-CN" altLang="en-US" sz="1800"/>
          </a:p>
        </p:txBody>
      </p:sp>
      <p:sp>
        <p:nvSpPr>
          <p:cNvPr id="151600" name="Text Box 48"/>
          <p:cNvSpPr txBox="1"/>
          <p:nvPr/>
        </p:nvSpPr>
        <p:spPr>
          <a:xfrm>
            <a:off x="3619341" y="2331879"/>
            <a:ext cx="4362450" cy="36830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三权分立学说、制约平衡、法的精神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51601" name="Text Box 49"/>
          <p:cNvSpPr txBox="1"/>
          <p:nvPr/>
        </p:nvSpPr>
        <p:spPr>
          <a:xfrm>
            <a:off x="3619500" y="3303588"/>
            <a:ext cx="2996565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buClr>
                <a:schemeClr val="bg1"/>
              </a:buClr>
            </a:pP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天赋人权、社会契约、</a:t>
            </a:r>
            <a:endParaRPr lang="zh-CN" altLang="en-US" sz="1800" b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  <a:p>
            <a:pPr fontAlgn="auto">
              <a:spcBef>
                <a:spcPts val="0"/>
              </a:spcBef>
              <a:buClr>
                <a:schemeClr val="bg1"/>
              </a:buClr>
            </a:pP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主权在民；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民主共和制构想</a:t>
            </a:r>
            <a:endParaRPr lang="zh-CN" altLang="en-US" sz="1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51602" name="Text Box 50"/>
          <p:cNvSpPr txBox="1"/>
          <p:nvPr/>
        </p:nvSpPr>
        <p:spPr>
          <a:xfrm>
            <a:off x="3619341" y="4066858"/>
            <a:ext cx="3699986" cy="36830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人非工具、思想自由、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理性思考</a:t>
            </a:r>
            <a:endParaRPr lang="zh-CN" altLang="en-US" sz="1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51606" name="Rectangle 54"/>
          <p:cNvSpPr>
            <a:spLocks noChangeArrowheads="1"/>
          </p:cNvSpPr>
          <p:nvPr/>
        </p:nvSpPr>
        <p:spPr bwMode="auto">
          <a:xfrm>
            <a:off x="7105650" y="4067175"/>
            <a:ext cx="203835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en-US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</a:rPr>
              <a:t>确立了人类的主体地位</a:t>
            </a:r>
            <a:r>
              <a:rPr lang="en-US" altLang="zh-CN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</a:rPr>
              <a:t>,</a:t>
            </a:r>
            <a:r>
              <a:rPr lang="zh-CN" altLang="en-US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近代西方划时代哲学家</a:t>
            </a:r>
            <a:endParaRPr lang="zh-CN" altLang="en-US" sz="1500" b="1" dirty="0"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 sz="1500" b="1" dirty="0"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51605" name="Rectangle 53"/>
          <p:cNvSpPr>
            <a:spLocks noChangeArrowheads="1"/>
          </p:cNvSpPr>
          <p:nvPr/>
        </p:nvSpPr>
        <p:spPr bwMode="auto">
          <a:xfrm>
            <a:off x="7141528" y="3465195"/>
            <a:ext cx="1898809" cy="321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en-US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激进的民主主</a:t>
            </a:r>
            <a:r>
              <a:rPr lang="zh-CN" altLang="en-US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义者</a:t>
            </a:r>
            <a:r>
              <a:rPr lang="zh-CN" altLang="en-US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；</a:t>
            </a:r>
            <a:endParaRPr lang="zh-CN" altLang="en-US" sz="1500" b="1" dirty="0"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1604" name="Rectangle 52"/>
          <p:cNvSpPr>
            <a:spLocks noChangeArrowheads="1"/>
          </p:cNvSpPr>
          <p:nvPr/>
        </p:nvSpPr>
        <p:spPr bwMode="auto">
          <a:xfrm>
            <a:off x="7108349" y="2884488"/>
            <a:ext cx="2072640" cy="5530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en-US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思想影响</a:t>
            </a:r>
            <a:r>
              <a:rPr lang="en-US" altLang="zh-CN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18</a:t>
            </a:r>
            <a:r>
              <a:rPr lang="zh-CN" altLang="en-US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世纪的欧洲</a:t>
            </a:r>
            <a:endParaRPr lang="zh-CN" altLang="en-US" sz="1500" b="1" dirty="0"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1603" name="Rectangle 51"/>
          <p:cNvSpPr>
            <a:spLocks noChangeArrowheads="1"/>
          </p:cNvSpPr>
          <p:nvPr/>
        </p:nvSpPr>
        <p:spPr bwMode="auto">
          <a:xfrm>
            <a:off x="7166769" y="2331561"/>
            <a:ext cx="1955483" cy="5530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en-US" sz="1500" b="1" dirty="0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资产阶级政治制度基本原则</a:t>
            </a:r>
            <a:endParaRPr lang="zh-CN" altLang="en-US" sz="1500" b="1" dirty="0"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9500" y="2726690"/>
            <a:ext cx="3192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天赋人权、自由平等、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反对君主专制、</a:t>
            </a:r>
            <a:r>
              <a:rPr lang="zh-CN" altLang="en-US" sz="15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开明君主制（君主立宪制）、</a:t>
            </a:r>
            <a:endParaRPr lang="zh-CN" altLang="en-US" sz="15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17131" y="-159"/>
            <a:ext cx="15544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启蒙运动</a:t>
            </a:r>
            <a:endParaRPr lang="zh-CN" altLang="en-US" sz="27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24078" y="1297464"/>
            <a:ext cx="189785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 sz="135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英国资革命，社会稳定</a:t>
            </a:r>
            <a:endParaRPr lang="zh-CN" altLang="en-US" sz="135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77881" y="1703388"/>
            <a:ext cx="182641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 b="1">
                <a:latin typeface="微软雅黑" panose="020B0503020204020204" charset="-122"/>
                <a:ea typeface="微软雅黑" panose="020B0503020204020204" charset="-122"/>
              </a:rPr>
              <a:t>首次提出；自由理论先驱；影响资革命</a:t>
            </a:r>
            <a:endParaRPr lang="zh-CN" altLang="en-US" sz="135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1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1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15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15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5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15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15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1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600" grpId="0"/>
      <p:bldP spid="151601" grpId="0"/>
      <p:bldP spid="151602" grpId="0"/>
      <p:bldP spid="151606" grpId="0" bldLvl="0" animBg="1"/>
      <p:bldP spid="151605" grpId="0" bldLvl="0" animBg="1"/>
      <p:bldP spid="151604" grpId="0" bldLvl="0" animBg="1"/>
      <p:bldP spid="15160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矩形 57345"/>
          <p:cNvSpPr/>
          <p:nvPr/>
        </p:nvSpPr>
        <p:spPr>
          <a:xfrm>
            <a:off x="457200" y="381000"/>
            <a:ext cx="4800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600" b="1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专制理论和民主思想的区别</a:t>
            </a:r>
            <a:endParaRPr lang="zh-CN" altLang="en-US" sz="3600" b="1"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7347" name="表格 57346"/>
          <p:cNvGraphicFramePr/>
          <p:nvPr/>
        </p:nvGraphicFramePr>
        <p:xfrm>
          <a:off x="533400" y="990600"/>
          <a:ext cx="7924800" cy="4030663"/>
        </p:xfrm>
        <a:graphic>
          <a:graphicData uri="http://schemas.openxmlformats.org/drawingml/2006/table">
            <a:tbl>
              <a:tblPr/>
              <a:tblGrid>
                <a:gridCol w="2667000"/>
                <a:gridCol w="2743200"/>
                <a:gridCol w="2514600"/>
              </a:tblGrid>
              <a:tr h="5810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/>
                        <a:t>专制理论</a:t>
                      </a: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/>
                        <a:t>民主思想</a:t>
                      </a: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/>
                        <a:t>国家权力来源</a:t>
                      </a:r>
                      <a:endParaRPr lang="zh-CN" altLang="en-US" sz="2400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/>
                        <a:t>政治制度的模式</a:t>
                      </a:r>
                      <a:endParaRPr lang="zh-CN" altLang="en-US" sz="2400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/>
                        <a:t>权力结构框架</a:t>
                      </a:r>
                      <a:endParaRPr lang="zh-CN" altLang="en-US" sz="2400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768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/>
                        <a:t>统治者产生方式</a:t>
                      </a:r>
                      <a:endParaRPr lang="zh-CN" altLang="en-US" sz="2400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/>
                        <a:t>人权的本质</a:t>
                      </a:r>
                      <a:endParaRPr lang="zh-CN" altLang="en-US" sz="2400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/>
                        <a:t>治国原则</a:t>
                      </a:r>
                      <a:endParaRPr lang="zh-CN" altLang="en-US" sz="2400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381" name="文本框 57380"/>
          <p:cNvSpPr txBox="1"/>
          <p:nvPr/>
        </p:nvSpPr>
        <p:spPr>
          <a:xfrm>
            <a:off x="3581400" y="1676400"/>
            <a:ext cx="1828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君权神授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82" name="文本框 57381"/>
          <p:cNvSpPr txBox="1"/>
          <p:nvPr/>
        </p:nvSpPr>
        <p:spPr>
          <a:xfrm>
            <a:off x="6172200" y="1676400"/>
            <a:ext cx="1752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主权在民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83" name="文本框 57382"/>
          <p:cNvSpPr txBox="1"/>
          <p:nvPr/>
        </p:nvSpPr>
        <p:spPr>
          <a:xfrm>
            <a:off x="3352800" y="3962400"/>
            <a:ext cx="2362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统治者的恩赐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84" name="文本框 57383"/>
          <p:cNvSpPr txBox="1"/>
          <p:nvPr/>
        </p:nvSpPr>
        <p:spPr>
          <a:xfrm>
            <a:off x="5943600" y="3962400"/>
            <a:ext cx="2362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天赋人权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85" name="文本框 57384"/>
          <p:cNvSpPr txBox="1"/>
          <p:nvPr/>
        </p:nvSpPr>
        <p:spPr>
          <a:xfrm>
            <a:off x="3352800" y="2209800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君主专制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86" name="文本框 57385"/>
          <p:cNvSpPr txBox="1"/>
          <p:nvPr/>
        </p:nvSpPr>
        <p:spPr>
          <a:xfrm>
            <a:off x="6019800" y="2209800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代议制民主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87" name="文本框 57386"/>
          <p:cNvSpPr txBox="1"/>
          <p:nvPr/>
        </p:nvSpPr>
        <p:spPr>
          <a:xfrm>
            <a:off x="3276600" y="2819400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专制集权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88" name="文本框 57387"/>
          <p:cNvSpPr txBox="1"/>
          <p:nvPr/>
        </p:nvSpPr>
        <p:spPr>
          <a:xfrm>
            <a:off x="6019800" y="3429000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选举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89" name="文本框 57388"/>
          <p:cNvSpPr txBox="1"/>
          <p:nvPr/>
        </p:nvSpPr>
        <p:spPr>
          <a:xfrm>
            <a:off x="3124200" y="3352800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世袭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90" name="文本框 57389"/>
          <p:cNvSpPr txBox="1"/>
          <p:nvPr/>
        </p:nvSpPr>
        <p:spPr>
          <a:xfrm>
            <a:off x="6019800" y="2819400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分权制衡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91" name="文本框 57390"/>
          <p:cNvSpPr txBox="1"/>
          <p:nvPr/>
        </p:nvSpPr>
        <p:spPr>
          <a:xfrm>
            <a:off x="3352800" y="4495800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人治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92" name="文本框 57391"/>
          <p:cNvSpPr txBox="1"/>
          <p:nvPr/>
        </p:nvSpPr>
        <p:spPr>
          <a:xfrm>
            <a:off x="6096000" y="4495800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法治</a:t>
            </a:r>
            <a:endParaRPr lang="zh-CN" altLang="en-US" sz="2400" dirty="0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sp>
        <p:nvSpPr>
          <p:cNvPr id="57397" name="椭圆 57396">
            <a:hlinkClick r:id="rId1" action="ppaction://hlinksldjump"/>
          </p:cNvPr>
          <p:cNvSpPr/>
          <p:nvPr/>
        </p:nvSpPr>
        <p:spPr>
          <a:xfrm>
            <a:off x="228600" y="6477000"/>
            <a:ext cx="1209675" cy="3810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1400" dirty="0">
                <a:latin typeface="Arial" panose="020B0604020202020204" pitchFamily="34" charset="0"/>
              </a:rPr>
              <a:t>课堂热身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57398" name="椭圆 57397">
            <a:hlinkClick r:id="rId2" action="ppaction://hlinksldjump"/>
          </p:cNvPr>
          <p:cNvSpPr/>
          <p:nvPr/>
        </p:nvSpPr>
        <p:spPr>
          <a:xfrm>
            <a:off x="1676400" y="6477000"/>
            <a:ext cx="1143000" cy="381000"/>
          </a:xfrm>
          <a:prstGeom prst="ellipse">
            <a:avLst/>
          </a:pr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1400" dirty="0">
                <a:latin typeface="Arial" panose="020B0604020202020204" pitchFamily="34" charset="0"/>
              </a:rPr>
              <a:t>实战课堂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57399" name="椭圆 57398">
            <a:hlinkClick r:id="rId3" action="ppaction://hlinksldjump"/>
          </p:cNvPr>
          <p:cNvSpPr/>
          <p:nvPr/>
        </p:nvSpPr>
        <p:spPr>
          <a:xfrm>
            <a:off x="3124200" y="6477000"/>
            <a:ext cx="1143000" cy="381000"/>
          </a:xfrm>
          <a:prstGeom prst="ellipse">
            <a:avLst/>
          </a:prstGeom>
          <a:solidFill>
            <a:srgbClr val="00008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1400" dirty="0">
                <a:latin typeface="Arial" panose="020B0604020202020204" pitchFamily="34" charset="0"/>
              </a:rPr>
              <a:t>课堂检验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57400" name="椭圆 57399">
            <a:hlinkClick r:id="rId4" action="ppaction://hlinksldjump"/>
          </p:cNvPr>
          <p:cNvSpPr/>
          <p:nvPr/>
        </p:nvSpPr>
        <p:spPr>
          <a:xfrm>
            <a:off x="4495800" y="6477000"/>
            <a:ext cx="1143000" cy="381000"/>
          </a:xfrm>
          <a:prstGeom prst="ellipse">
            <a:avLst/>
          </a:prstGeom>
          <a:solidFill>
            <a:srgbClr val="00008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1400" dirty="0">
                <a:latin typeface="Arial" panose="020B0604020202020204" pitchFamily="34" charset="0"/>
              </a:rPr>
              <a:t>课堂小结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57401" name="椭圆 57400">
            <a:hlinkClick r:id="rId5" action="ppaction://hlinksldjump"/>
          </p:cNvPr>
          <p:cNvSpPr/>
          <p:nvPr/>
        </p:nvSpPr>
        <p:spPr>
          <a:xfrm>
            <a:off x="7391400" y="6477000"/>
            <a:ext cx="1143000" cy="381000"/>
          </a:xfrm>
          <a:prstGeom prst="ellipse">
            <a:avLst/>
          </a:prstGeom>
          <a:solidFill>
            <a:srgbClr val="00008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1400" dirty="0">
                <a:latin typeface="Arial" panose="020B0604020202020204" pitchFamily="34" charset="0"/>
              </a:rPr>
              <a:t>退出课堂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57402" name="椭圆 57401">
            <a:hlinkClick r:id="rId6" action="ppaction://hlinksldjump"/>
          </p:cNvPr>
          <p:cNvSpPr/>
          <p:nvPr/>
        </p:nvSpPr>
        <p:spPr>
          <a:xfrm>
            <a:off x="5943600" y="6477000"/>
            <a:ext cx="1143000" cy="381000"/>
          </a:xfrm>
          <a:prstGeom prst="ellipse">
            <a:avLst/>
          </a:prstGeom>
          <a:solidFill>
            <a:srgbClr val="00008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1400" dirty="0">
                <a:latin typeface="Arial" panose="020B0604020202020204" pitchFamily="34" charset="0"/>
              </a:rPr>
              <a:t>课后探索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57403" name="文本框 57402"/>
          <p:cNvSpPr txBox="1"/>
          <p:nvPr/>
        </p:nvSpPr>
        <p:spPr>
          <a:xfrm>
            <a:off x="533400" y="5105400"/>
            <a:ext cx="8305800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400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小结：专制理论和民主思想是不同文明体系里的政治形式，在不同历史阶段都推动了社会发展。但总的来说，近代民主取代专制独裁是历史的必然进步。</a:t>
            </a:r>
            <a:endParaRPr lang="zh-CN" altLang="en-US" sz="2400" dirty="0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406" name="椭圆 57405" descr="0db2c9ca72522e55f21fe7891">
            <a:hlinkClick r:id="rId2" action="ppaction://hlinksldjump"/>
          </p:cNvPr>
          <p:cNvSpPr/>
          <p:nvPr/>
        </p:nvSpPr>
        <p:spPr>
          <a:xfrm>
            <a:off x="5562600" y="152400"/>
            <a:ext cx="762000" cy="457200"/>
          </a:xfrm>
          <a:prstGeom prst="ellipse">
            <a:avLst/>
          </a:prstGeom>
          <a:blipFill rotWithShape="0">
            <a:blip r:embed="rId7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1400"/>
          </a:p>
        </p:txBody>
      </p:sp>
      <p:sp>
        <p:nvSpPr>
          <p:cNvPr id="57407" name="椭圆 57406" descr="a84052088e6537860a7b82dc1">
            <a:hlinkClick r:id="rId8" action="ppaction://hlinksldjump"/>
          </p:cNvPr>
          <p:cNvSpPr/>
          <p:nvPr/>
        </p:nvSpPr>
        <p:spPr>
          <a:xfrm>
            <a:off x="6400800" y="152400"/>
            <a:ext cx="762000" cy="457200"/>
          </a:xfrm>
          <a:prstGeom prst="ellipse">
            <a:avLst/>
          </a:prstGeom>
          <a:blipFill rotWithShape="0">
            <a:blip r:embed="rId9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1400"/>
          </a:p>
        </p:txBody>
      </p:sp>
      <p:sp>
        <p:nvSpPr>
          <p:cNvPr id="57408" name="椭圆 57407" descr="906289dda78ffc275882dd7b1">
            <a:hlinkClick r:id="rId10" action="ppaction://hlinksldjump"/>
          </p:cNvPr>
          <p:cNvSpPr/>
          <p:nvPr/>
        </p:nvSpPr>
        <p:spPr>
          <a:xfrm>
            <a:off x="8229600" y="152400"/>
            <a:ext cx="762000" cy="457200"/>
          </a:xfrm>
          <a:prstGeom prst="ellipse">
            <a:avLst/>
          </a:prstGeom>
          <a:blipFill rotWithShape="0">
            <a:blip r:embed="rId1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1400"/>
          </a:p>
        </p:txBody>
      </p:sp>
      <p:sp>
        <p:nvSpPr>
          <p:cNvPr id="57409" name="椭圆 57408" descr="c8ab0bce1656f12ab600c8bd">
            <a:hlinkClick r:id="rId12" action="ppaction://hlinksldjump"/>
          </p:cNvPr>
          <p:cNvSpPr/>
          <p:nvPr/>
        </p:nvSpPr>
        <p:spPr>
          <a:xfrm>
            <a:off x="7315200" y="152400"/>
            <a:ext cx="762000" cy="457200"/>
          </a:xfrm>
          <a:prstGeom prst="ellipse">
            <a:avLst/>
          </a:prstGeom>
          <a:blipFill rotWithShape="0">
            <a:blip r:embed="rId13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5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5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5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82" grpId="0"/>
      <p:bldP spid="57384" grpId="0"/>
      <p:bldP spid="57385" grpId="0"/>
      <p:bldP spid="57388" grpId="0"/>
      <p:bldP spid="57389" grpId="0"/>
      <p:bldP spid="57390" grpId="0"/>
      <p:bldP spid="57392" grpId="0"/>
      <p:bldP spid="574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8893" y="0"/>
            <a:ext cx="9201785" cy="4152265"/>
          </a:xfrm>
          <a:prstGeom prst="rect">
            <a:avLst/>
          </a:prstGeom>
          <a:effectLst/>
          <a:scene3d>
            <a:camera prst="orthographicFront">
              <a:rot lat="0" lon="21300000" rev="0"/>
            </a:camera>
            <a:lightRig rig="threePt" dir="t"/>
          </a:scene3d>
          <a:sp3d prstMaterial="softEdge"/>
        </p:spPr>
      </p:pic>
      <p:sp>
        <p:nvSpPr>
          <p:cNvPr id="5" name="文本框 4"/>
          <p:cNvSpPr txBox="1"/>
          <p:nvPr/>
        </p:nvSpPr>
        <p:spPr>
          <a:xfrm>
            <a:off x="2866302" y="60937"/>
            <a:ext cx="34323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18</a:t>
            </a:r>
            <a:r>
              <a:rPr lang="zh-CN" altLang="zh-CN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世纪前期的</a:t>
            </a:r>
            <a:r>
              <a:rPr lang="zh-CN" alt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里斯本</a:t>
            </a:r>
            <a:endParaRPr lang="zh-CN" alt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14918" y="4776773"/>
            <a:ext cx="1792288" cy="646331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noProof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繁荣</a:t>
            </a:r>
            <a:endParaRPr lang="zh-CN" altLang="en-US" sz="3600" noProof="1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03177" y="4776773"/>
            <a:ext cx="1895475" cy="646331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noProof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虔诚</a:t>
            </a:r>
            <a:endParaRPr lang="zh-CN" altLang="en-US" sz="3600" noProof="1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 descr="354783122361629099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007" y="2733547"/>
            <a:ext cx="9196007" cy="408645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文本框 8"/>
          <p:cNvSpPr txBox="1"/>
          <p:nvPr/>
        </p:nvSpPr>
        <p:spPr>
          <a:xfrm>
            <a:off x="-52325" y="2985641"/>
            <a:ext cx="40202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1755</a:t>
            </a:r>
            <a:r>
              <a:rPr lang="zh-CN" altLang="en-US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年里斯本大地震</a:t>
            </a:r>
            <a:endParaRPr lang="zh-CN" alt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4710" y="3531407"/>
            <a:ext cx="1760537" cy="60960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375" noProof="1">
                <a:latin typeface="华文行楷" panose="02010800040101010101" pitchFamily="2" charset="-122"/>
                <a:ea typeface="华文行楷" panose="02010800040101010101" pitchFamily="2" charset="-122"/>
              </a:rPr>
              <a:t>废墟</a:t>
            </a:r>
            <a:endParaRPr lang="zh-CN" altLang="en-US" sz="3375" noProof="1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36704" y="1122363"/>
            <a:ext cx="8618584" cy="397031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ot"/>
            <a:rou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严厉的神父每天布道数百次，对那些目瞪口呆的幸存者说，上帝是惩罚他们的罪过，如果不悔改还要惩罚。但人们知道，在那可怕的一天有很多儿童死去，他们开始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怀疑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上帝的仁慈和怜悯。他们还问神父们，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为什么上帝毁了那么多的教堂而留下整街的妓院。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谁也答不上来。写小册子进行争论的人之中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有一些科学家，他们认为地震不怪人的罪恶，而是地球的运动引起的。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 </a:t>
            </a:r>
            <a:r>
              <a:rPr lang="en-US" altLang="zh-CN" sz="2800" b="1" dirty="0">
                <a:latin typeface="Calibri" panose="020F0502020204030204" charset="0"/>
              </a:rPr>
              <a:t>——</a:t>
            </a:r>
            <a:r>
              <a:rPr lang="en-US" altLang="zh-CN" sz="2800" b="1" dirty="0" err="1">
                <a:latin typeface="宋体" panose="02010600030101010101" pitchFamily="2" charset="-122"/>
              </a:rPr>
              <a:t>摘自</a:t>
            </a:r>
            <a:r>
              <a:rPr lang="en-US" altLang="zh-CN" sz="2800" b="1" dirty="0">
                <a:latin typeface="宋体" panose="02010600030101010101" pitchFamily="2" charset="-122"/>
              </a:rPr>
              <a:t>[美]</a:t>
            </a:r>
            <a:r>
              <a:rPr lang="en-US" altLang="zh-CN" sz="2800" b="1" dirty="0" err="1">
                <a:latin typeface="宋体" panose="02010600030101010101" pitchFamily="2" charset="-122"/>
              </a:rPr>
              <a:t>罗伯特</a:t>
            </a:r>
            <a:r>
              <a:rPr lang="en-US" altLang="zh-CN" sz="2800" b="1" dirty="0" err="1">
                <a:latin typeface="Calibri" panose="020F0502020204030204" charset="0"/>
              </a:rPr>
              <a:t>·</a:t>
            </a:r>
            <a:r>
              <a:rPr lang="en-US" altLang="zh-CN" sz="2800" b="1" dirty="0" err="1">
                <a:latin typeface="宋体" panose="02010600030101010101" pitchFamily="2" charset="-122"/>
              </a:rPr>
              <a:t>C</a:t>
            </a:r>
            <a:r>
              <a:rPr lang="en-US" altLang="zh-CN" sz="2800" b="1" dirty="0" err="1">
                <a:latin typeface="Calibri" panose="020F0502020204030204" charset="0"/>
              </a:rPr>
              <a:t>·</a:t>
            </a:r>
            <a:r>
              <a:rPr lang="en-US" altLang="zh-CN" sz="2800" b="1" dirty="0" err="1">
                <a:latin typeface="宋体" panose="02010600030101010101" pitchFamily="2" charset="-122"/>
              </a:rPr>
              <a:t>拉姆《西方人文史</a:t>
            </a:r>
            <a:r>
              <a:rPr lang="en-US" altLang="zh-CN" sz="2800" b="1" dirty="0">
                <a:latin typeface="宋体" panose="02010600030101010101" pitchFamily="2" charset="-122"/>
              </a:rPr>
              <a:t>》（下）</a:t>
            </a:r>
            <a:endParaRPr lang="en-US" altLang="zh-CN" sz="2800" b="1" dirty="0">
              <a:latin typeface="宋体" panose="02010600030101010101" pitchFamily="2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1351208" y="5228460"/>
            <a:ext cx="610393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当时对这一场地震有怎样不同的解释？</a:t>
            </a:r>
            <a:endParaRPr lang="zh-CN" altLang="en-US" sz="28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351208" y="5972998"/>
            <a:ext cx="610393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人们为什么会对神父的说法产生怀疑？</a:t>
            </a:r>
            <a:endParaRPr lang="zh-CN" altLang="en-US" sz="28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ldLvl="0" animBg="1"/>
      <p:bldP spid="12" grpId="0" bldLvl="0" animBg="1"/>
      <p:bldP spid="1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1"/>
          <p:cNvSpPr txBox="1"/>
          <p:nvPr/>
        </p:nvSpPr>
        <p:spPr>
          <a:xfrm>
            <a:off x="225425" y="1758315"/>
            <a:ext cx="789622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600" b="1"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</a:rPr>
              <a:t>启蒙运动的背景。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3600" b="1"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</a:rPr>
              <a:t>启蒙运动的内容。</a:t>
            </a:r>
            <a:endParaRPr lang="en-US" altLang="zh-CN" sz="36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3600" b="1">
                <a:latin typeface="Arial" panose="020B0604020202020204" pitchFamily="34" charset="0"/>
                <a:ea typeface="宋体" panose="02010600030101010101" pitchFamily="2" charset="-122"/>
              </a:rPr>
              <a:t>3.</a:t>
            </a:r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</a:rPr>
              <a:t>孟德斯鸠、伏尔泰、卢梭、康德的思想主张。</a:t>
            </a:r>
            <a:endParaRPr lang="en-US" altLang="zh-CN" sz="36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3600" b="1">
                <a:latin typeface="Arial" panose="020B0604020202020204" pitchFamily="34" charset="0"/>
                <a:ea typeface="宋体" panose="02010600030101010101" pitchFamily="2" charset="-122"/>
              </a:rPr>
              <a:t>4.</a:t>
            </a:r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</a:rPr>
              <a:t>启蒙运动的影响。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文本框 1"/>
          <p:cNvSpPr txBox="1"/>
          <p:nvPr/>
        </p:nvSpPr>
        <p:spPr>
          <a:xfrm>
            <a:off x="95250" y="44450"/>
            <a:ext cx="8972550" cy="65544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【核心概念】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（历史学科素养：历史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概念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分权制衡：指将原来集中到君主一个的国家最高权力进行分散，分别被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不同的人分掌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且相互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牵制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，以避免专制暴政。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天赋人权：指人生而始终是</a:t>
            </a:r>
            <a:r>
              <a:rPr lang="zh-CN" altLang="en-US" sz="2800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自由、平等的，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自由、</a:t>
            </a:r>
            <a:r>
              <a:rPr lang="zh-CN" altLang="en-US" sz="2800" b="1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财产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 sz="2800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反抗压迫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都是天赋的不可剥夺的人权。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人民主权：人民是国家的最高主权者，</a:t>
            </a:r>
            <a:r>
              <a:rPr lang="zh-CN" altLang="en-US" sz="28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</a:rPr>
              <a:t>一切权力来自人民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，属于人民；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社会契约：</a:t>
            </a:r>
            <a:r>
              <a:rPr lang="zh-CN" altLang="zh-CN" sz="2800" b="1" dirty="0">
                <a:sym typeface="+mn-ea"/>
              </a:rPr>
              <a:t>西方用契约关系解释社会和国家起源的政治理论。卢梭设想人们都以平等身份共同签订契约，</a:t>
            </a:r>
            <a:r>
              <a:rPr lang="zh-CN" altLang="en-US" sz="28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每个人都</a:t>
            </a:r>
            <a:r>
              <a:rPr lang="zh-CN" altLang="zh-CN" sz="28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自愿</a:t>
            </a:r>
            <a:r>
              <a:rPr lang="zh-CN" altLang="zh-CN" sz="2800" b="1" dirty="0">
                <a:sym typeface="+mn-ea"/>
              </a:rPr>
              <a:t>而无条件地放弃并让渡一部分“自然权利”，</a:t>
            </a:r>
            <a:r>
              <a:rPr lang="zh-CN" altLang="zh-CN" sz="2800" b="1" dirty="0">
                <a:solidFill>
                  <a:srgbClr val="C00000"/>
                </a:solidFill>
                <a:sym typeface="+mn-ea"/>
              </a:rPr>
              <a:t>交付</a:t>
            </a:r>
            <a:r>
              <a:rPr lang="zh-CN" altLang="zh-CN" sz="2800" b="1" dirty="0">
                <a:sym typeface="+mn-ea"/>
              </a:rPr>
              <a:t>给作为“第三者”的某个人或一些人，使他们具有权威以进行统一的治理，这样，国家就诞生了。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通过社会契约组成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政治社会和政府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，其目的就是为了</a:t>
            </a:r>
            <a:r>
              <a:rPr lang="zh-CN" altLang="en-US" sz="2800" b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保护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人们</a:t>
            </a:r>
            <a:r>
              <a:rPr lang="zh-CN" altLang="en-US" sz="2800" b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生来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就有的生命、自由、财产等</a:t>
            </a:r>
            <a:r>
              <a:rPr lang="zh-CN" altLang="en-US" sz="2800" b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自然权利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文本框 1"/>
          <p:cNvSpPr txBox="1"/>
          <p:nvPr/>
        </p:nvSpPr>
        <p:spPr>
          <a:xfrm>
            <a:off x="95250" y="44450"/>
            <a:ext cx="9010015" cy="61239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（2011·海南单科·28）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材料一  国家最高权力属于全体人民，人民是国家主权的主体、拥有者和行使者。主权“是完全绝对的、神圣的、完全不可侵犯的”。主权“永远不可转让；并且主权者既然只是一个集体的生命，所以就只能由他自己来代表本人”；“正如主权是不能转让的一样，同理，主权也是不能代表的。”人民主权只能通过直接民主实现。如果任何人拒不服从公共意志，全体就要强迫他服从，“这即是说，人们要迫使他自由”。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                                     ——摘编自卢梭《社会契约论》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根据材料一，概括卢梭人民主权思想的主要内容。（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分）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（思考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分钟、讨论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分钟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196455" y="3175"/>
            <a:ext cx="1727835" cy="13684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0760" y="395605"/>
            <a:ext cx="141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思与议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"/>
          <p:cNvSpPr txBox="1"/>
          <p:nvPr/>
        </p:nvSpPr>
        <p:spPr>
          <a:xfrm>
            <a:off x="-17462" y="15875"/>
            <a:ext cx="9120187" cy="36614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 sz="4400" b="1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sz="4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</a:rPr>
              <a:t>国家主权属于全体人民；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</a:rPr>
              <a:t>人民主权至高无上，不可侵犯、转让与代表；人民主权只能通过直接民主实现；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</a:rPr>
              <a:t>个人服从公共意志。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284085" y="3175"/>
            <a:ext cx="1727835" cy="13684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85405" y="226695"/>
            <a:ext cx="573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FF0000"/>
                </a:solidFill>
              </a:rPr>
              <a:t>展</a:t>
            </a:r>
            <a:endParaRPr lang="zh-CN" altLang="en-US" sz="5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文本框 1"/>
          <p:cNvSpPr txBox="1"/>
          <p:nvPr/>
        </p:nvSpPr>
        <p:spPr>
          <a:xfrm>
            <a:off x="95250" y="44450"/>
            <a:ext cx="8972550" cy="698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（2019·新课标全国Ⅱ卷高考·34）法国史学家索布尔认为，从某种角度而言，法国大革命大大超过了以往的历次革命，包括英国革命和美国革命。（历史学科素养：史料实证）可以用来说明这一观点的是，在启蒙思想的指导下，法国大革命（历史学科素养：历史解释）(　　)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A．创建了民主共和政体       B．以暴力为革命主要方式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C．根除了专制复辟危险       D．以社会平等为首要目标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 (2012·山东卷,15)“兴起于18世纪初</a:t>
            </a:r>
            <a:r>
              <a:rPr lang="zh-CN" altLang="en-US" sz="2800" b="1">
                <a:sym typeface="+mn-ea"/>
              </a:rPr>
              <a:t>（历史学科素养：历史时空观）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的美国文化,实乃启蒙运动和宗教改革运动撞击融合后的产物。两项运动有个共通之处——而这正是美式思维模式的根本。”（历史学科素养：史料实证）这里的“美式思维模式的根本”是指(　　)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A.反抗权威,强调个人自由     B.崇尚理性,重视法制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C.崇尚理性,强调个人自由     D.反抗权威,重视法制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592060" y="3175"/>
            <a:ext cx="1419860" cy="5048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15605" y="3175"/>
            <a:ext cx="573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练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1"/>
          <p:cNvSpPr txBox="1"/>
          <p:nvPr/>
        </p:nvSpPr>
        <p:spPr>
          <a:xfrm>
            <a:off x="95250" y="44450"/>
            <a:ext cx="8972550" cy="7724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+mn-ea"/>
                <a:ea typeface="+mn-ea"/>
                <a:cs typeface="+mn-ea"/>
              </a:rPr>
              <a:t>2015·浙江文综·</a:t>
            </a:r>
            <a:endParaRPr lang="zh-CN" altLang="en-US" sz="2800" b="1">
              <a:latin typeface="+mn-ea"/>
              <a:ea typeface="+mn-ea"/>
              <a:cs typeface="+mn-ea"/>
            </a:endParaRPr>
          </a:p>
          <a:p>
            <a:r>
              <a:rPr lang="zh-CN" altLang="en-US" sz="2800" b="1">
                <a:latin typeface="+mn-ea"/>
                <a:ea typeface="+mn-ea"/>
                <a:cs typeface="+mn-ea"/>
              </a:rPr>
              <a:t>材料三 晚清以降，康有为、梁启超等人冲决专制制度和伦常之网罗，接引“西学”以启蒙。进入民国，各主要报刊加入对《临时约法》的大讨论，民主与科学思想得以倡扬。北洋军阀上台，妄图复古倒退，陈独秀等奋起反击，掀起新文化运动。            ——据李侃等《中国近代史》整理</a:t>
            </a:r>
            <a:endParaRPr lang="zh-CN" altLang="en-US" sz="2800" b="1">
              <a:latin typeface="+mn-ea"/>
              <a:ea typeface="+mn-ea"/>
              <a:cs typeface="+mn-ea"/>
            </a:endParaRPr>
          </a:p>
          <a:p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根据材料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宋体" panose="02010600030101010101" pitchFamily="2" charset="-122"/>
              </a:rPr>
              <a:t>（历史学科素养：历史解释）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结合所学知识分析欧洲启蒙思想对近代中国的影响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宋体" panose="02010600030101010101" pitchFamily="2" charset="-122"/>
              </a:rPr>
              <a:t>（历史学科素养：历史解释）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。（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8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分）</a:t>
            </a:r>
            <a:r>
              <a:rPr lang="zh-CN" altLang="en-US" sz="32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（思考</a:t>
            </a:r>
            <a:r>
              <a:rPr lang="en-US" altLang="zh-CN" sz="32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2</a:t>
            </a:r>
            <a:r>
              <a:rPr lang="zh-CN" altLang="en-US" sz="32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分钟、小组讨论</a:t>
            </a:r>
            <a:r>
              <a:rPr lang="en-US" altLang="zh-CN" sz="32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2</a:t>
            </a:r>
            <a:r>
              <a:rPr lang="zh-CN" altLang="en-US" sz="32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分钟。</a:t>
            </a:r>
            <a:r>
              <a:rPr lang="zh-CN" altLang="en-US" sz="3200" b="1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注意答题角度多样化。</a:t>
            </a:r>
            <a:r>
              <a:rPr lang="zh-CN" altLang="en-US" sz="32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）</a:t>
            </a:r>
            <a:endParaRPr lang="zh-CN" altLang="en-US" sz="32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196455" y="3175"/>
            <a:ext cx="1727835" cy="13684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0760" y="395605"/>
            <a:ext cx="141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思与议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224" y="-15240"/>
            <a:ext cx="9100184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600" b="1" spc="50" noProof="0" dirty="0"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endParaRPr lang="zh-CN" altLang="en-US" sz="3200" b="1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endParaRPr lang="zh-CN" altLang="en-US" sz="2400" b="1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r>
              <a:rPr lang="zh-CN" altLang="en-US" sz="2400" b="1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政治：(1)19世纪末,中国资产阶级维新派宣传西方启蒙思想,主张实行君主立宪制。</a:t>
            </a:r>
            <a:endParaRPr lang="zh-CN" altLang="en-US" sz="2400" b="1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b="1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(2)20世纪初,中国资产阶级革命派主张用暴力推翻清王朝的统治,建立资产阶级民主共和政体。</a:t>
            </a:r>
            <a:endParaRPr lang="zh-CN" altLang="en-US" sz="2400" b="1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 b="1" noProof="1">
              <a:sym typeface="+mn-ea"/>
            </a:endParaRPr>
          </a:p>
          <a:p>
            <a:r>
              <a:rPr lang="zh-CN" altLang="en-US" sz="2400" b="1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法律：辛亥革命后,建立了中华民国,颁布了《中华民国临时约法》,规定国家主权属于全体国民,并按照三权分立原则确立了行政、立法、司法三权分立的政治体制。</a:t>
            </a:r>
            <a:endParaRPr lang="zh-CN" altLang="en-US" sz="2400" b="1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 b="1" noProof="1">
              <a:sym typeface="+mn-ea"/>
            </a:endParaRPr>
          </a:p>
          <a:p>
            <a:r>
              <a:rPr lang="zh-CN" altLang="en-US" sz="2400" b="1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思想：新文化运动时期,高举民主与科学的旗帜,进一步解放了人们的思想。</a:t>
            </a:r>
            <a:endParaRPr lang="zh-CN" altLang="en-US" sz="2800" b="1" noProof="1"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284085" y="3175"/>
            <a:ext cx="1727835" cy="13684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85405" y="226695"/>
            <a:ext cx="573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FF0000"/>
                </a:solidFill>
              </a:rPr>
              <a:t>展</a:t>
            </a:r>
            <a:endParaRPr lang="zh-CN" altLang="en-US" sz="5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矩形 1"/>
          <p:cNvSpPr/>
          <p:nvPr/>
        </p:nvSpPr>
        <p:spPr>
          <a:xfrm>
            <a:off x="0" y="-23495"/>
            <a:ext cx="9144000" cy="63696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影响（意义）类答题模式之总结</a:t>
            </a:r>
            <a:endParaRPr lang="en-US" altLang="zh-CN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 可以分为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政治、经济、文化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来谈影响；也可以按</a:t>
            </a:r>
            <a:r>
              <a:rPr lang="zh-CN" altLang="en-US" sz="28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主体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来谈影响；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也可以按国际国内来谈；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也可以按照由近及远来谈影响；也可以按直接的影响深远的影响。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欧洲：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政治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：为资产阶级革命提供了思想武器，描绘了资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产阶级未来理性王国的蓝图框架。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经济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：推动了资本主义经济的发展。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思想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：丰富和发展了人文精神的内涵，使人文精神得到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成熟；是欧洲历史上又一次伟大的思想解放运动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2400" b="1" dirty="0">
                <a:solidFill>
                  <a:srgbClr val="00B0F0"/>
                </a:solidFill>
                <a:latin typeface="黑体" panose="02010609060101010101" charset="-122"/>
                <a:sym typeface="+mn-ea"/>
              </a:rPr>
              <a:t>对殖民地、半殖发地</a:t>
            </a:r>
            <a:r>
              <a:rPr lang="zh-CN" altLang="en-US" sz="2400" b="1" dirty="0">
                <a:latin typeface="黑体" panose="02010609060101010101" charset="-122"/>
                <a:sym typeface="+mn-ea"/>
              </a:rPr>
              <a:t>：成为殖民地、半殖民地人民争取民族独立的思想武器（</a:t>
            </a:r>
            <a:r>
              <a:rPr lang="zh-CN" altLang="en-US" sz="2400" b="1" dirty="0">
                <a:solidFill>
                  <a:srgbClr val="00B0F0"/>
                </a:solidFill>
                <a:latin typeface="黑体" panose="02010609060101010101" charset="-122"/>
                <a:sym typeface="+mn-ea"/>
              </a:rPr>
              <a:t>美国、中国、 日本</a:t>
            </a:r>
            <a:r>
              <a:rPr lang="zh-CN" altLang="en-US" sz="2400" b="1" dirty="0">
                <a:latin typeface="黑体" panose="02010609060101010101" charset="-122"/>
                <a:sym typeface="+mn-ea"/>
              </a:rPr>
              <a:t>等）</a:t>
            </a: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endParaRPr lang="en-US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284085" y="3175"/>
            <a:ext cx="1727835" cy="13684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85405" y="226695"/>
            <a:ext cx="573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FF0000"/>
                </a:solidFill>
              </a:rPr>
              <a:t>评</a:t>
            </a:r>
            <a:endParaRPr lang="zh-CN" altLang="en-US" sz="5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s://timgsa.baidu.com/timg?image&amp;quality=80&amp;size=b9999_10000&amp;sec=1573012457091&amp;di=4f4ae6f0429c8cdc916c0e780693286f&amp;imgtype=0&amp;src=http%3A%2F%2F5b0988e595225.cdn.sohucs.com%2Fimages%2F20171124%2F8121bbfb77f5403e82a51c011016e00d.jpe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图片 4" descr="E:\第14课\孟德斯鸠5.png孟德斯鸠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70498" y="3612278"/>
            <a:ext cx="2012217" cy="2723558"/>
          </a:xfrm>
          <a:prstGeom prst="rect">
            <a:avLst/>
          </a:prstGeom>
        </p:spPr>
      </p:pic>
      <p:pic>
        <p:nvPicPr>
          <p:cNvPr id="6" name="图片 5" descr="E:\第14课\伏尔泰3.png伏尔泰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flipH="1">
            <a:off x="2393071" y="3710353"/>
            <a:ext cx="1982480" cy="2632319"/>
          </a:xfrm>
          <a:prstGeom prst="rect">
            <a:avLst/>
          </a:prstGeom>
        </p:spPr>
      </p:pic>
      <p:pic>
        <p:nvPicPr>
          <p:cNvPr id="7" name="图片 6" descr="卢梭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4124" y="3760480"/>
            <a:ext cx="1965276" cy="2547805"/>
          </a:xfrm>
          <a:prstGeom prst="rect">
            <a:avLst/>
          </a:prstGeom>
        </p:spPr>
      </p:pic>
      <p:pic>
        <p:nvPicPr>
          <p:cNvPr id="9" name="图片 8" descr="康德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6589345" y="3735497"/>
            <a:ext cx="2176585" cy="2634526"/>
          </a:xfrm>
          <a:prstGeom prst="rect">
            <a:avLst/>
          </a:prstGeom>
        </p:spPr>
      </p:pic>
      <p:sp>
        <p:nvSpPr>
          <p:cNvPr id="10" name="文本框 24"/>
          <p:cNvSpPr txBox="1"/>
          <p:nvPr/>
        </p:nvSpPr>
        <p:spPr>
          <a:xfrm>
            <a:off x="1923470" y="3933192"/>
            <a:ext cx="615553" cy="15093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</a:rPr>
              <a:t>孟德斯鸠</a:t>
            </a:r>
            <a:endParaRPr lang="zh-CN" altLang="en-US" sz="28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1" name="文本框 25"/>
          <p:cNvSpPr txBox="1"/>
          <p:nvPr/>
        </p:nvSpPr>
        <p:spPr>
          <a:xfrm>
            <a:off x="3888112" y="3920492"/>
            <a:ext cx="615553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</a:rPr>
              <a:t>伏尔泰</a:t>
            </a:r>
            <a:endParaRPr lang="zh-CN" altLang="en-US" sz="28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文本框 26"/>
          <p:cNvSpPr txBox="1"/>
          <p:nvPr/>
        </p:nvSpPr>
        <p:spPr>
          <a:xfrm>
            <a:off x="8260818" y="3940907"/>
            <a:ext cx="615553" cy="11631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</a:rPr>
              <a:t>康  德</a:t>
            </a:r>
            <a:endParaRPr lang="zh-CN" altLang="en-US" sz="28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文本框 27"/>
          <p:cNvSpPr txBox="1"/>
          <p:nvPr/>
        </p:nvSpPr>
        <p:spPr>
          <a:xfrm>
            <a:off x="6178947" y="3960495"/>
            <a:ext cx="615553" cy="9820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 smtClean="0">
                <a:latin typeface="仿宋" panose="02010609060101010101" charset="-122"/>
                <a:ea typeface="仿宋" panose="02010609060101010101" charset="-122"/>
              </a:rPr>
              <a:t>卢 </a:t>
            </a: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</a:rPr>
              <a:t>梭</a:t>
            </a:r>
            <a:endParaRPr lang="zh-CN" altLang="en-US" sz="28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1881554"/>
            <a:ext cx="9144000" cy="1380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——17-18C</a:t>
            </a:r>
            <a:r>
              <a:rPr lang="zh-CN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启蒙运动</a:t>
            </a:r>
            <a:endParaRPr lang="zh-CN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447" y="589085"/>
            <a:ext cx="78309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第</a:t>
            </a:r>
            <a:r>
              <a:rPr lang="en-US" altLang="zh-CN" sz="8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14</a:t>
            </a:r>
            <a:r>
              <a:rPr lang="zh-CN" altLang="en-US" sz="8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课  理性之光</a:t>
            </a:r>
            <a:endParaRPr lang="zh-CN" altLang="en-US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图片 -2147482619" descr="KTLS19-11-17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484188" y="1336675"/>
            <a:ext cx="7969250" cy="4183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文本框 1"/>
          <p:cNvSpPr txBox="1"/>
          <p:nvPr/>
        </p:nvSpPr>
        <p:spPr>
          <a:xfrm>
            <a:off x="6108700" y="3198813"/>
            <a:ext cx="8334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发展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532" name="文本框 2"/>
          <p:cNvSpPr txBox="1"/>
          <p:nvPr/>
        </p:nvSpPr>
        <p:spPr>
          <a:xfrm>
            <a:off x="7105650" y="4505325"/>
            <a:ext cx="520700" cy="1014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>
                <a:latin typeface="Arial" panose="020B0604020202020204" pitchFamily="34" charset="0"/>
                <a:ea typeface="华文琥珀" panose="02010800040101010101" charset="-122"/>
              </a:rPr>
              <a:t>19</a:t>
            </a:r>
            <a:r>
              <a:rPr lang="zh-CN" altLang="zh-CN" sz="2000" b="1">
                <a:latin typeface="Arial" panose="020B0604020202020204" pitchFamily="34" charset="0"/>
                <a:ea typeface="华文琥珀" panose="02010800040101010101" charset="-122"/>
              </a:rPr>
              <a:t>世纪</a:t>
            </a:r>
            <a:endParaRPr lang="zh-CN" altLang="zh-CN" sz="2000" b="1">
              <a:latin typeface="Arial" panose="020B0604020202020204" pitchFamily="34" charset="0"/>
              <a:ea typeface="华文琥珀" panose="02010800040101010101" charset="-122"/>
            </a:endParaRPr>
          </a:p>
        </p:txBody>
      </p:sp>
      <p:sp>
        <p:nvSpPr>
          <p:cNvPr id="22533" name="文本框 3"/>
          <p:cNvSpPr txBox="1"/>
          <p:nvPr/>
        </p:nvSpPr>
        <p:spPr>
          <a:xfrm>
            <a:off x="41275" y="1524000"/>
            <a:ext cx="542925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政治</a:t>
            </a: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4" name="文本框 5"/>
          <p:cNvSpPr txBox="1"/>
          <p:nvPr/>
        </p:nvSpPr>
        <p:spPr>
          <a:xfrm>
            <a:off x="7794625" y="5059363"/>
            <a:ext cx="925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经济</a:t>
            </a: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5" name="文本框 6"/>
          <p:cNvSpPr txBox="1"/>
          <p:nvPr/>
        </p:nvSpPr>
        <p:spPr>
          <a:xfrm>
            <a:off x="5832475" y="1336675"/>
            <a:ext cx="965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文化</a:t>
            </a: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6836" y="-96593"/>
            <a:ext cx="6306304" cy="838984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>
                <a:latin typeface="华文中宋" pitchFamily="2" charset="-122"/>
                <a:ea typeface="华文中宋" pitchFamily="2" charset="-122"/>
              </a:rPr>
              <a:t>人文主义的起源与发展</a:t>
            </a:r>
            <a:endParaRPr lang="zh-CN" altLang="en-US" sz="32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924" y="1339914"/>
            <a:ext cx="543739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人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371" y="5421518"/>
            <a:ext cx="902811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人权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52226" name="Picture 2" descr="C:\Users\mzyt082\Desktop\图片1.png"/>
          <p:cNvPicPr>
            <a:picLocks noChangeAspect="1" noChangeArrowheads="1"/>
          </p:cNvPicPr>
          <p:nvPr/>
        </p:nvPicPr>
        <p:blipFill>
          <a:blip r:embed="rId1" cstate="print"/>
          <a:srcRect r="77959"/>
          <a:stretch>
            <a:fillRect/>
          </a:stretch>
        </p:blipFill>
        <p:spPr bwMode="auto">
          <a:xfrm>
            <a:off x="423141" y="448100"/>
            <a:ext cx="1204530" cy="6206196"/>
          </a:xfrm>
          <a:prstGeom prst="rect">
            <a:avLst/>
          </a:prstGeom>
          <a:noFill/>
        </p:spPr>
      </p:pic>
      <p:pic>
        <p:nvPicPr>
          <p:cNvPr id="11" name="Picture 2" descr="C:\Users\mzyt082\Desktop\图片1.png"/>
          <p:cNvPicPr>
            <a:picLocks noChangeAspect="1" noChangeArrowheads="1"/>
          </p:cNvPicPr>
          <p:nvPr/>
        </p:nvPicPr>
        <p:blipFill>
          <a:blip r:embed="rId2" cstate="print"/>
          <a:srcRect l="69783" t="-1833"/>
          <a:stretch>
            <a:fillRect/>
          </a:stretch>
        </p:blipFill>
        <p:spPr bwMode="auto">
          <a:xfrm>
            <a:off x="8044585" y="2722238"/>
            <a:ext cx="425813" cy="162962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481" y="3375434"/>
            <a:ext cx="902811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人性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488887" y="2408222"/>
            <a:ext cx="199176" cy="78765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469271" y="4326048"/>
            <a:ext cx="199176" cy="78765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59214" y="550198"/>
            <a:ext cx="198002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以神为中心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cxnSp>
        <p:nvCxnSpPr>
          <p:cNvPr id="16" name="直接箭头连接符 15"/>
          <p:cNvCxnSpPr>
            <a:stCxn id="14" idx="2"/>
          </p:cNvCxnSpPr>
          <p:nvPr/>
        </p:nvCxnSpPr>
        <p:spPr>
          <a:xfrm flipH="1">
            <a:off x="2446042" y="1073418"/>
            <a:ext cx="3187" cy="318752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1834" y="1396349"/>
            <a:ext cx="3487088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起源：开始有自主意识，强调人的价值与作用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18" name="Picture 2" descr="C:\Users\mzyt082\Desktop\图片1.png"/>
          <p:cNvPicPr>
            <a:picLocks noChangeAspect="1" noChangeArrowheads="1"/>
          </p:cNvPicPr>
          <p:nvPr/>
        </p:nvPicPr>
        <p:blipFill>
          <a:blip r:embed="rId3" cstate="print"/>
          <a:srcRect r="77959"/>
          <a:stretch>
            <a:fillRect/>
          </a:stretch>
        </p:blipFill>
        <p:spPr bwMode="auto">
          <a:xfrm>
            <a:off x="4459471" y="709141"/>
            <a:ext cx="343043" cy="167192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641405" y="513024"/>
            <a:ext cx="4448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自然哲学：泰勒斯</a:t>
            </a:r>
            <a:endParaRPr lang="zh-CN" altLang="en-US" sz="24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50459" y="991351"/>
            <a:ext cx="4448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社会哲学：普罗塔哥拉</a:t>
            </a:r>
            <a:endParaRPr lang="zh-CN" altLang="en-US" sz="24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31940" y="1505890"/>
            <a:ext cx="432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苏格拉底：“人”的学问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2324" y="1993268"/>
            <a:ext cx="432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柏拉图、亚里士多德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1936" y="2960363"/>
            <a:ext cx="2781678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发展：反对神性，挑战教皇权威，提倡人性自由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21032" y="2872610"/>
            <a:ext cx="4321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文艺复兴：以复兴古希腊罗马文化为名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58810" y="3801408"/>
            <a:ext cx="4513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宗教改革：披着宗教的外衣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8309" y="4849632"/>
            <a:ext cx="2942376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高峰：反专制和教会特权，建立资产阶级理性王国（民主政治）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6899" y="5184615"/>
            <a:ext cx="34674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启蒙运动：理性主义，以科学为武器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3576115" y="5640308"/>
            <a:ext cx="506994" cy="16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357748" y="2728124"/>
            <a:ext cx="615553" cy="15692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反教权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7576241" y="5593532"/>
            <a:ext cx="506994" cy="16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028996" y="4929609"/>
            <a:ext cx="615553" cy="15692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反专制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6" name="右箭头 35"/>
          <p:cNvSpPr/>
          <p:nvPr/>
        </p:nvSpPr>
        <p:spPr>
          <a:xfrm rot="18514631" flipV="1">
            <a:off x="7375977" y="4756760"/>
            <a:ext cx="1303112" cy="221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143928" y="4303409"/>
            <a:ext cx="1046440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直接批判</a:t>
            </a:r>
            <a:endParaRPr lang="zh-CN" altLang="en-US" sz="2400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7" grpId="0" bldLvl="0" animBg="1"/>
      <p:bldP spid="12" grpId="0" bldLvl="0" animBg="1"/>
      <p:bldP spid="13" grpId="0" bldLvl="0" animBg="1"/>
      <p:bldP spid="14" grpId="0" bldLvl="0" animBg="1"/>
      <p:bldP spid="17" grpId="0" bldLvl="0" animBg="1"/>
      <p:bldP spid="19" grpId="0"/>
      <p:bldP spid="20" grpId="0"/>
      <p:bldP spid="24" grpId="0"/>
      <p:bldP spid="25" grpId="0"/>
      <p:bldP spid="26" grpId="0" bldLvl="0" animBg="1"/>
      <p:bldP spid="28" grpId="0"/>
      <p:bldP spid="29" grpId="0"/>
      <p:bldP spid="30" grpId="0" bldLvl="0" animBg="1"/>
      <p:bldP spid="31" grpId="0"/>
      <p:bldP spid="32" grpId="0" bldLvl="0" animBg="1"/>
      <p:bldP spid="33" grpId="0"/>
      <p:bldP spid="34" grpId="0" bldLvl="0" animBg="1"/>
      <p:bldP spid="35" grpId="0"/>
      <p:bldP spid="36" grpId="0" bldLvl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0814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一、启蒙运动的含义</a:t>
            </a:r>
            <a:endParaRPr lang="zh-CN" altLang="en-US" sz="3600" b="1" dirty="0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79003" y="1077363"/>
            <a:ext cx="8377605" cy="1403287"/>
            <a:chOff x="279003" y="1077363"/>
            <a:chExt cx="8377605" cy="1403287"/>
          </a:xfrm>
        </p:grpSpPr>
        <p:sp>
          <p:nvSpPr>
            <p:cNvPr id="5" name="TextBox 4"/>
            <p:cNvSpPr txBox="1"/>
            <p:nvPr/>
          </p:nvSpPr>
          <p:spPr>
            <a:xfrm>
              <a:off x="279003" y="1194451"/>
              <a:ext cx="5410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latin typeface="华文细黑" panose="02010600040101010101" charset="-122"/>
                  <a:ea typeface="华文细黑" panose="02010600040101010101" charset="-122"/>
                </a:rPr>
                <a:t>启蒙（</a:t>
              </a:r>
              <a:r>
                <a:rPr lang="en-US" altLang="zh-CN" sz="2800" b="1" dirty="0" smtClean="0">
                  <a:latin typeface="华文细黑" panose="02010600040101010101" charset="-122"/>
                  <a:ea typeface="华文细黑" panose="02010600040101010101" charset="-122"/>
                </a:rPr>
                <a:t>enlighten</a:t>
              </a:r>
              <a:r>
                <a:rPr lang="zh-CN" altLang="en-US" sz="2800" b="1" dirty="0" smtClean="0">
                  <a:latin typeface="华文细黑" panose="02010600040101010101" charset="-122"/>
                  <a:ea typeface="华文细黑" panose="02010600040101010101" charset="-122"/>
                </a:rPr>
                <a:t>）：明亮、照耀</a:t>
              </a:r>
              <a:endParaRPr lang="zh-CN" altLang="en-US" sz="2800" b="1" dirty="0">
                <a:latin typeface="华文细黑" panose="02010600040101010101" charset="-122"/>
                <a:ea typeface="华文细黑" panose="02010600040101010101" charset="-122"/>
              </a:endParaRPr>
            </a:p>
          </p:txBody>
        </p:sp>
        <p:pic>
          <p:nvPicPr>
            <p:cNvPr id="56324" name="Picture 4" descr="https://timgsa.baidu.com/timg?image&amp;quality=80&amp;size=b9999_10000&amp;sec=1573014296985&amp;di=b1ad5f0c11b008b0e072328fa949692b&amp;imgtype=0&amp;src=http%3A%2F%2Fdpic.tiankong.com%2Fua%2Fzn%2FQJ6705099845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253321" y="1077363"/>
              <a:ext cx="1403287" cy="1403287"/>
            </a:xfrm>
            <a:prstGeom prst="rect">
              <a:avLst/>
            </a:prstGeom>
            <a:noFill/>
          </p:spPr>
        </p:pic>
      </p:grpSp>
      <p:sp>
        <p:nvSpPr>
          <p:cNvPr id="8" name="TextBox 7"/>
          <p:cNvSpPr txBox="1"/>
          <p:nvPr/>
        </p:nvSpPr>
        <p:spPr>
          <a:xfrm>
            <a:off x="179295" y="1760875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华文细黑" panose="02010600040101010101" charset="-122"/>
                <a:ea typeface="华文细黑" panose="02010600040101010101" charset="-122"/>
              </a:rPr>
              <a:t>用理性之光照耀专制君主与教会的黑暗统治</a:t>
            </a:r>
            <a:endParaRPr lang="zh-CN" altLang="en-US" sz="2800" b="1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910" y="1274578"/>
            <a:ext cx="8990090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华文细黑" panose="02010600040101010101" charset="-122"/>
                <a:ea typeface="华文细黑" panose="02010600040101010101" charset="-122"/>
              </a:rPr>
              <a:t>      </a:t>
            </a:r>
            <a:r>
              <a:rPr lang="en-US" altLang="zh-CN" sz="3200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17-18C</a:t>
            </a:r>
            <a:r>
              <a:rPr lang="zh-CN" altLang="en-US" sz="3200" b="1" dirty="0" smtClean="0">
                <a:latin typeface="华文细黑" panose="02010600040101010101" charset="-122"/>
                <a:ea typeface="华文细黑" panose="02010600040101010101" charset="-122"/>
              </a:rPr>
              <a:t>资产阶级利用</a:t>
            </a:r>
            <a:r>
              <a:rPr lang="zh-CN" altLang="en-US" sz="3200" b="1" u="sng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理性主义</a:t>
            </a:r>
            <a:r>
              <a:rPr lang="zh-CN" altLang="en-US" sz="3200" b="1" dirty="0" smtClean="0">
                <a:latin typeface="华文细黑" panose="02010600040101010101" charset="-122"/>
                <a:ea typeface="华文细黑" panose="02010600040101010101" charset="-122"/>
              </a:rPr>
              <a:t>反封建专制统治与教会特权，追求自由、民主、科学的思想解放运动。</a:t>
            </a:r>
            <a:endParaRPr lang="zh-CN" altLang="en-US" sz="3200" b="1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1" name="文本框 102411"/>
          <p:cNvSpPr txBox="1"/>
          <p:nvPr/>
        </p:nvSpPr>
        <p:spPr>
          <a:xfrm>
            <a:off x="395288" y="5124007"/>
            <a:ext cx="8748712" cy="9541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charset="-122"/>
              </a:rPr>
              <a:t>理性：人独立思考，运用智力去认识、判断和理解事物的能力。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科学态度和逻辑思维方法）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09401" y="2877538"/>
            <a:ext cx="133814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一用： </a:t>
            </a:r>
            <a:endParaRPr lang="zh-CN" altLang="en-US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1128696" y="3504234"/>
            <a:ext cx="1274885" cy="58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二反</a:t>
            </a:r>
            <a:r>
              <a:rPr lang="en-US" altLang="zh-CN" sz="3200" b="1" dirty="0" smtClean="0">
                <a:latin typeface="华文楷体" pitchFamily="2" charset="-122"/>
                <a:ea typeface="华文楷体" pitchFamily="2" charset="-122"/>
              </a:rPr>
              <a:t>:</a:t>
            </a: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 </a:t>
            </a:r>
            <a:endParaRPr lang="zh-CN" altLang="en-US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1081314" y="4181650"/>
            <a:ext cx="1366227" cy="58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三</a:t>
            </a: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追</a:t>
            </a:r>
            <a:r>
              <a:rPr lang="en-US" altLang="zh-CN" sz="3200" b="1" dirty="0" smtClean="0">
                <a:latin typeface="华文楷体" pitchFamily="2" charset="-122"/>
                <a:ea typeface="华文楷体" pitchFamily="2" charset="-122"/>
              </a:rPr>
              <a:t>:</a:t>
            </a:r>
            <a:endParaRPr lang="zh-CN" altLang="en-US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文本框 3"/>
          <p:cNvSpPr txBox="1">
            <a:spLocks noChangeArrowheads="1"/>
          </p:cNvSpPr>
          <p:nvPr/>
        </p:nvSpPr>
        <p:spPr bwMode="auto">
          <a:xfrm>
            <a:off x="2183162" y="3507774"/>
            <a:ext cx="500317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封建专制统治、教会特权</a:t>
            </a:r>
            <a:endParaRPr lang="zh-CN" altLang="en-US" sz="3200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文本框 12"/>
          <p:cNvSpPr txBox="1">
            <a:spLocks noChangeArrowheads="1"/>
          </p:cNvSpPr>
          <p:nvPr/>
        </p:nvSpPr>
        <p:spPr bwMode="auto">
          <a:xfrm>
            <a:off x="2257164" y="2882911"/>
            <a:ext cx="27368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理性主义</a:t>
            </a:r>
            <a:endParaRPr lang="zh-CN" altLang="en-US" sz="3200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2183162" y="4172939"/>
            <a:ext cx="3906837" cy="58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自由、民主、科学</a:t>
            </a:r>
            <a:endParaRPr lang="zh-CN" altLang="en-US" sz="3200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 t="6368" b="5274"/>
          <a:stretch>
            <a:fillRect/>
          </a:stretch>
        </p:blipFill>
        <p:spPr>
          <a:xfrm>
            <a:off x="437581" y="0"/>
            <a:ext cx="7568513" cy="6687403"/>
          </a:xfrm>
          <a:prstGeom prst="rect">
            <a:avLst/>
          </a:prstGeom>
        </p:spPr>
      </p:pic>
      <p:sp>
        <p:nvSpPr>
          <p:cNvPr id="10" name="Rectangle 48"/>
          <p:cNvSpPr/>
          <p:nvPr/>
        </p:nvSpPr>
        <p:spPr>
          <a:xfrm>
            <a:off x="437581" y="1714871"/>
            <a:ext cx="8024481" cy="1077218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buClrTx/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时间：</a:t>
            </a: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17C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开始，</a:t>
            </a: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18C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达到高潮</a:t>
            </a:r>
            <a:endParaRPr lang="en-US" altLang="zh-CN" sz="32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ClrTx/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范围：源于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英国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，高潮在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法国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，扩展到</a:t>
            </a:r>
            <a:r>
              <a:rPr lang="zh-CN" altLang="en-US" sz="3200" b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德国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74209" y="3111690"/>
            <a:ext cx="1009934" cy="1064046"/>
            <a:chOff x="1774209" y="3111690"/>
            <a:chExt cx="1009934" cy="1064046"/>
          </a:xfrm>
        </p:grpSpPr>
        <p:sp>
          <p:nvSpPr>
            <p:cNvPr id="7" name="椭圆 6"/>
            <p:cNvSpPr/>
            <p:nvPr/>
          </p:nvSpPr>
          <p:spPr>
            <a:xfrm>
              <a:off x="1774209" y="3111690"/>
              <a:ext cx="1009934" cy="10508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6887" y="3221629"/>
              <a:ext cx="611874" cy="95410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华文中宋" pitchFamily="2" charset="-122"/>
                  <a:ea typeface="华文中宋" pitchFamily="2" charset="-122"/>
                </a:rPr>
                <a:t>英国</a:t>
              </a:r>
              <a:endParaRPr lang="zh-CN" altLang="en-US" sz="2800" b="1" dirty="0">
                <a:latin typeface="华文中宋" pitchFamily="2" charset="-122"/>
                <a:ea typeface="华文中宋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92824" y="4260377"/>
            <a:ext cx="1009934" cy="1075798"/>
            <a:chOff x="2292824" y="4260377"/>
            <a:chExt cx="1009934" cy="1075798"/>
          </a:xfrm>
        </p:grpSpPr>
        <p:sp>
          <p:nvSpPr>
            <p:cNvPr id="8" name="椭圆 7"/>
            <p:cNvSpPr/>
            <p:nvPr/>
          </p:nvSpPr>
          <p:spPr>
            <a:xfrm>
              <a:off x="2292824" y="4260377"/>
              <a:ext cx="1009934" cy="10508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524835" y="4382068"/>
              <a:ext cx="600502" cy="954107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法国</a:t>
              </a:r>
              <a:endPara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14215" y="3358487"/>
            <a:ext cx="1009934" cy="1064046"/>
            <a:chOff x="3414215" y="3358487"/>
            <a:chExt cx="1009934" cy="1064046"/>
          </a:xfrm>
        </p:grpSpPr>
        <p:sp>
          <p:nvSpPr>
            <p:cNvPr id="9" name="椭圆 8"/>
            <p:cNvSpPr/>
            <p:nvPr/>
          </p:nvSpPr>
          <p:spPr>
            <a:xfrm>
              <a:off x="3414215" y="3358487"/>
              <a:ext cx="1009934" cy="10508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626893" y="3468426"/>
              <a:ext cx="611874" cy="95410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德国</a:t>
              </a:r>
              <a:endPara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63905"/>
          </a:xfrm>
        </p:spPr>
        <p:txBody>
          <a:bodyPr/>
          <a:p>
            <a:r>
              <a:rPr lang="zh-CN" altLang="en-US"/>
              <a:t>英国启蒙思想家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90" y="3775075"/>
            <a:ext cx="8229600" cy="4525963"/>
          </a:xfrm>
        </p:spPr>
        <p:txBody>
          <a:bodyPr/>
          <a:p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洛克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38933" name="椭圆 38932" descr="a84052088e6537860a7b82dc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5500370" y="1039495"/>
            <a:ext cx="2227580" cy="273558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94605" y="4528820"/>
            <a:ext cx="24174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None/>
            </a:pPr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天赋人权，分权学说</a:t>
            </a:r>
            <a:r>
              <a:rPr lang="en-US" altLang="zh-CN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行政权、立法权、对外权</a:t>
            </a:r>
            <a:r>
              <a:rPr lang="en-US" altLang="zh-CN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4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7890" name="Picture 11" descr="00-s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9960" y="1203325"/>
            <a:ext cx="2078355" cy="2407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89" name="Text Box 10"/>
          <p:cNvSpPr txBox="1"/>
          <p:nvPr/>
        </p:nvSpPr>
        <p:spPr>
          <a:xfrm>
            <a:off x="288925" y="3611245"/>
            <a:ext cx="36664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霍布斯（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Thomas Hobbes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1588—1679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《利维坦》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8913" name="Picture 4" descr="00-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18000"/>
            <a:ext cx="2014220" cy="2505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160905" y="4528820"/>
            <a:ext cx="1938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社会契约论；</a:t>
            </a:r>
            <a:endParaRPr lang="zh-CN" altLang="en-US" sz="24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为资产阶级革命稳定统治。</a:t>
            </a:r>
            <a:endParaRPr lang="zh-CN" altLang="en-US" sz="24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" grpId="0"/>
      <p:bldP spid="37889" grpId="1"/>
      <p:bldP spid="5" grpId="0"/>
      <p:bldP spid="5" grpId="1"/>
      <p:bldP spid="38933" grpId="0" animBg="1"/>
      <p:bldP spid="3" grpId="0" build="p"/>
      <p:bldP spid="38933" grpId="1" animBg="1"/>
      <p:bldP spid="3" grpId="1" build="p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0814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三、启蒙思想家及其主张</a:t>
            </a:r>
            <a:endParaRPr lang="zh-CN" altLang="en-US" sz="3600" b="1" dirty="0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5" name="Group 2"/>
          <p:cNvGrpSpPr/>
          <p:nvPr/>
        </p:nvGrpSpPr>
        <p:grpSpPr bwMode="auto">
          <a:xfrm>
            <a:off x="252412" y="2071196"/>
            <a:ext cx="8639175" cy="4433888"/>
            <a:chOff x="45" y="0"/>
            <a:chExt cx="5442" cy="2793"/>
          </a:xfrm>
        </p:grpSpPr>
        <p:pic>
          <p:nvPicPr>
            <p:cNvPr id="6" name="Picture 3" descr="资产阶级国家学说的奠基人——孟德斯鸠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" r="3305"/>
            <a:stretch>
              <a:fillRect/>
            </a:stretch>
          </p:blipFill>
          <p:spPr bwMode="auto">
            <a:xfrm>
              <a:off x="45" y="0"/>
              <a:ext cx="1724" cy="2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xin_ca50bfdb1b434f22b75e28fda95d7c9d_7066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0"/>
            <a:stretch>
              <a:fillRect/>
            </a:stretch>
          </p:blipFill>
          <p:spPr bwMode="auto">
            <a:xfrm>
              <a:off x="1837" y="4"/>
              <a:ext cx="1769" cy="2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 descr="ls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2"/>
            <a:stretch>
              <a:fillRect/>
            </a:stretch>
          </p:blipFill>
          <p:spPr bwMode="auto">
            <a:xfrm>
              <a:off x="3675" y="0"/>
              <a:ext cx="1812" cy="2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4355" y="2495"/>
              <a:ext cx="6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中宋" pitchFamily="2" charset="-122"/>
                </a:rPr>
                <a:t>卢梭</a:t>
              </a:r>
              <a:endParaRPr 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itchFamily="2" charset="-122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385" y="2505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zh-CN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中宋" pitchFamily="2" charset="-122"/>
                </a:rPr>
                <a:t>伏尔泰</a:t>
              </a:r>
              <a:endParaRPr 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itchFamily="2" charset="-122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504" y="2490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zh-CN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中宋" pitchFamily="2" charset="-122"/>
                </a:rPr>
                <a:t>孟德斯鸠</a:t>
              </a:r>
              <a:endParaRPr 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中宋" pitchFamily="2" charset="-122"/>
              </a:endParaRPr>
            </a:p>
          </p:txBody>
        </p:sp>
      </p:grp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440674" y="1225487"/>
            <a:ext cx="38782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zh-CN" sz="40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</a:rPr>
              <a:t>法国自由三剑客 </a:t>
            </a:r>
            <a:endParaRPr lang="zh-CN" sz="40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"/>
          <p:cNvGrpSpPr/>
          <p:nvPr/>
        </p:nvGrpSpPr>
        <p:grpSpPr bwMode="auto">
          <a:xfrm>
            <a:off x="6149791" y="2255960"/>
            <a:ext cx="2709863" cy="4183063"/>
            <a:chOff x="138" y="0"/>
            <a:chExt cx="1707" cy="2635"/>
          </a:xfrm>
        </p:grpSpPr>
        <p:pic>
          <p:nvPicPr>
            <p:cNvPr id="10" name="Picture 8" descr="NewsID25562_ImageID1_Time2005614132309"/>
            <p:cNvPicPr>
              <a:picLocks noChangeAspect="1" noChangeArrowheads="1"/>
            </p:cNvPicPr>
            <p:nvPr/>
          </p:nvPicPr>
          <p:blipFill>
            <a:blip r:embed="rId1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" y="0"/>
              <a:ext cx="1561" cy="2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38" y="2305"/>
              <a:ext cx="170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800" b="1" dirty="0" smtClean="0">
                  <a:latin typeface="黑体" panose="02010609060101010101" charset="-122"/>
                  <a:ea typeface="黑体" panose="02010609060101010101" charset="-122"/>
                </a:rPr>
                <a:t>《</a:t>
              </a:r>
              <a:r>
                <a:rPr lang="zh-CN" altLang="en-US" sz="2800" b="1" dirty="0" smtClean="0">
                  <a:latin typeface="黑体" panose="02010609060101010101" charset="-122"/>
                  <a:ea typeface="黑体" panose="02010609060101010101" charset="-122"/>
                </a:rPr>
                <a:t>论法的精神</a:t>
              </a:r>
              <a:r>
                <a:rPr lang="zh-CN" altLang="zh-CN" sz="2800" b="1" dirty="0" smtClean="0">
                  <a:latin typeface="黑体" panose="02010609060101010101" charset="-122"/>
                  <a:ea typeface="黑体" panose="02010609060101010101" charset="-122"/>
                </a:rPr>
                <a:t>》</a:t>
              </a:r>
              <a:endParaRPr lang="zh-CN" altLang="en-US" sz="28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0"/>
            <a:ext cx="9144000" cy="10814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（一）孟德斯鸠</a:t>
            </a:r>
            <a:endParaRPr lang="zh-CN" altLang="en-US" sz="3600" b="1" dirty="0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5" name="Rectangle 48"/>
          <p:cNvSpPr/>
          <p:nvPr/>
        </p:nvSpPr>
        <p:spPr>
          <a:xfrm>
            <a:off x="191922" y="1265830"/>
            <a:ext cx="1868890" cy="584775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主张：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Rectangle 48"/>
          <p:cNvSpPr/>
          <p:nvPr/>
        </p:nvSpPr>
        <p:spPr>
          <a:xfrm>
            <a:off x="1654507" y="1293126"/>
            <a:ext cx="4364156" cy="584775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buClrTx/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三权分立</a:t>
            </a: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政治学说）、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上下箭头 16"/>
          <p:cNvSpPr/>
          <p:nvPr/>
        </p:nvSpPr>
        <p:spPr>
          <a:xfrm rot="2040000">
            <a:off x="1422552" y="4091362"/>
            <a:ext cx="485775" cy="1022350"/>
          </a:xfrm>
          <a:prstGeom prst="upDownArrow">
            <a:avLst/>
          </a:prstGeom>
          <a:gradFill>
            <a:gsLst>
              <a:gs pos="56000">
                <a:srgbClr val="DDC9BE"/>
              </a:gs>
              <a:gs pos="0">
                <a:srgbClr val="A67656"/>
              </a:gs>
              <a:gs pos="100000">
                <a:srgbClr val="A67656"/>
              </a:gs>
            </a:gsLst>
            <a:lin ang="5400000" scaled="0"/>
          </a:gradFill>
          <a:ln>
            <a:noFill/>
          </a:ln>
          <a:effectLst>
            <a:glow rad="25400"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8" name="上下箭头 17"/>
          <p:cNvSpPr/>
          <p:nvPr/>
        </p:nvSpPr>
        <p:spPr>
          <a:xfrm rot="19260000">
            <a:off x="2885592" y="4086282"/>
            <a:ext cx="485775" cy="1006475"/>
          </a:xfrm>
          <a:prstGeom prst="upDownArrow">
            <a:avLst/>
          </a:prstGeom>
          <a:gradFill>
            <a:gsLst>
              <a:gs pos="56000">
                <a:srgbClr val="DDC9BE"/>
              </a:gs>
              <a:gs pos="0">
                <a:srgbClr val="A67656"/>
              </a:gs>
              <a:gs pos="100000">
                <a:srgbClr val="A67656"/>
              </a:gs>
            </a:gsLst>
            <a:lin ang="5400000" scaled="0"/>
          </a:gradFill>
          <a:ln>
            <a:noFill/>
          </a:ln>
          <a:effectLst>
            <a:glow rad="25400"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9" name="上下箭头 18"/>
          <p:cNvSpPr/>
          <p:nvPr/>
        </p:nvSpPr>
        <p:spPr>
          <a:xfrm rot="16200000">
            <a:off x="2170582" y="4939087"/>
            <a:ext cx="485775" cy="1072515"/>
          </a:xfrm>
          <a:prstGeom prst="upDownArrow">
            <a:avLst/>
          </a:prstGeom>
          <a:gradFill>
            <a:gsLst>
              <a:gs pos="56000">
                <a:srgbClr val="DDC9BE"/>
              </a:gs>
              <a:gs pos="0">
                <a:srgbClr val="A67656"/>
              </a:gs>
              <a:gs pos="100000">
                <a:srgbClr val="A67656"/>
              </a:gs>
            </a:gsLst>
            <a:lin ang="5400000" scaled="0"/>
          </a:gradFill>
          <a:ln>
            <a:noFill/>
          </a:ln>
          <a:effectLst>
            <a:glow rad="25400"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00072" y="3226492"/>
            <a:ext cx="1083945" cy="5835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sym typeface="Arial" panose="020B0604020202020204" pitchFamily="34" charset="0"/>
              </a:rPr>
              <a:t>立法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5452" y="5196262"/>
            <a:ext cx="1083945" cy="5835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sym typeface="Arial" panose="020B0604020202020204" pitchFamily="34" charset="0"/>
              </a:rPr>
              <a:t>行政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30397" y="5162607"/>
            <a:ext cx="1083945" cy="5835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sym typeface="Arial" panose="020B0604020202020204" pitchFamily="34" charset="0"/>
              </a:rPr>
              <a:t>司法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07972" y="3711632"/>
            <a:ext cx="1678305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sym typeface="Arial" panose="020B0604020202020204" pitchFamily="34" charset="0"/>
              </a:rPr>
              <a:t>（议会）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1922" y="5794432"/>
            <a:ext cx="1678305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sym typeface="Arial" panose="020B0604020202020204" pitchFamily="34" charset="0"/>
              </a:rPr>
              <a:t>（君主）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20517" y="5794432"/>
            <a:ext cx="1678305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sym typeface="Arial" panose="020B0604020202020204" pitchFamily="34" charset="0"/>
              </a:rPr>
              <a:t>（法院）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  <a:sym typeface="Arial" panose="020B0604020202020204" pitchFamily="34" charset="0"/>
            </a:endParaRPr>
          </a:p>
        </p:txBody>
      </p:sp>
      <p:sp>
        <p:nvSpPr>
          <p:cNvPr id="26" name="AutoShape 14"/>
          <p:cNvSpPr>
            <a:spLocks noChangeArrowheads="1"/>
          </p:cNvSpPr>
          <p:nvPr/>
        </p:nvSpPr>
        <p:spPr bwMode="auto">
          <a:xfrm>
            <a:off x="3073726" y="2770667"/>
            <a:ext cx="2722562" cy="1952625"/>
          </a:xfrm>
          <a:prstGeom prst="star16">
            <a:avLst>
              <a:gd name="adj" fmla="val 37500"/>
            </a:avLst>
          </a:prstGeom>
          <a:solidFill>
            <a:srgbClr val="FF3300"/>
          </a:solidFill>
          <a:ln w="9525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zh-CN" altLang="en-US" sz="3600" b="1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权力</a:t>
            </a:r>
            <a:r>
              <a:rPr lang="zh-CN" altLang="en-US" sz="3600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的</a:t>
            </a:r>
            <a:endParaRPr lang="zh-CN" altLang="en-US" sz="3600" b="1" dirty="0" smtClean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  <a:p>
            <a:pPr algn="ctr" eaLnBrk="0" hangingPunct="0"/>
            <a:r>
              <a:rPr lang="zh-CN" altLang="en-US" sz="3600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相互制衡</a:t>
            </a:r>
            <a:endParaRPr lang="zh-CN" altLang="en-US" sz="3600" b="1" dirty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7" name="Rectangle 48"/>
          <p:cNvSpPr/>
          <p:nvPr/>
        </p:nvSpPr>
        <p:spPr>
          <a:xfrm>
            <a:off x="5796288" y="1301284"/>
            <a:ext cx="3230886" cy="584775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buClrTx/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君主立宪制政体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矩形 89091"/>
          <p:cNvSpPr/>
          <p:nvPr/>
        </p:nvSpPr>
        <p:spPr>
          <a:xfrm>
            <a:off x="65405" y="700894"/>
            <a:ext cx="8840470" cy="18158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</a:rPr>
              <a:t>    材料一：</a:t>
            </a:r>
            <a:r>
              <a:rPr lang="zh-CN" altLang="en-US" sz="2800" u="sng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教皇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是“魔鬼一样的</a:t>
            </a:r>
            <a:r>
              <a:rPr lang="zh-CN" altLang="en-US" sz="2800" u="sng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骗子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”，是“两足</a:t>
            </a:r>
            <a:r>
              <a:rPr lang="zh-CN" altLang="en-US" sz="2800" u="sng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禽兽”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，教士和主教是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</a:rPr>
              <a:t>“卑鄙的</a:t>
            </a:r>
            <a:r>
              <a:rPr lang="zh-CN" altLang="en-US" sz="2800" u="sng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流氓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。</a:t>
            </a:r>
            <a:r>
              <a:rPr lang="zh-CN" altLang="en-US" sz="2800" u="sng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天主教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的历史就是反人类的犯罪史，是</a:t>
            </a:r>
            <a:r>
              <a:rPr lang="zh-CN" altLang="en-US" sz="2800" u="sng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人类理性的敌人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，历史前进的障碍，“罪恶的根源”。  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9093" name="矩形 89092"/>
          <p:cNvSpPr/>
          <p:nvPr/>
        </p:nvSpPr>
        <p:spPr>
          <a:xfrm>
            <a:off x="355038" y="798582"/>
            <a:ext cx="8498767" cy="5847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/>
            <a:r>
              <a:rPr lang="en-US" altLang="zh-CN" sz="3200" b="1" strike="noStrike" noProof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1.</a:t>
            </a:r>
            <a:r>
              <a:rPr lang="zh-CN" altLang="en-US" sz="3200" b="1" strike="noStrike" noProof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伏尔泰的思想主张：</a:t>
            </a:r>
            <a:r>
              <a:rPr lang="en-US" altLang="zh-CN" sz="3200" b="1" strike="noStrike" noProof="1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A</a:t>
            </a:r>
            <a:r>
              <a:rPr lang="zh-CN" altLang="en-US" sz="3200" b="1" strike="noStrike" noProof="1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、猛烈批判天主教</a:t>
            </a:r>
            <a:r>
              <a:rPr lang="zh-CN" altLang="en-US" sz="3200" b="1" strike="noStrike" noProof="1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会</a:t>
            </a:r>
            <a:endParaRPr lang="en-US" altLang="zh-CN" sz="3200" b="1" strike="noStrike" noProof="1">
              <a:solidFill>
                <a:srgbClr val="FFFF00"/>
              </a:solidFill>
              <a:latin typeface="华文中宋" pitchFamily="2" charset="-122"/>
              <a:ea typeface="华文中宋" pitchFamily="2" charset="-122"/>
              <a:cs typeface="+mn-ea"/>
            </a:endParaRPr>
          </a:p>
        </p:txBody>
      </p:sp>
      <p:sp>
        <p:nvSpPr>
          <p:cNvPr id="89094" name="文本框 89093"/>
          <p:cNvSpPr txBox="1"/>
          <p:nvPr/>
        </p:nvSpPr>
        <p:spPr>
          <a:xfrm>
            <a:off x="0" y="2559136"/>
            <a:ext cx="8853805" cy="2677656"/>
          </a:xfrm>
          <a:prstGeom prst="rect">
            <a:avLst/>
          </a:prstGeom>
          <a:noFill/>
          <a:ln w="12700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</a:rPr>
              <a:t>    材料二：我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不同意你说的每一个字，但我誓死捍卫你说话的权力。 </a:t>
            </a:r>
            <a:endParaRPr lang="en-US" altLang="zh-CN" sz="2800" dirty="0" smtClean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难道农民的儿子生来颈上带着圈，而贵族的儿子生来在腿上带着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</a:rPr>
              <a:t>踢马刺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吗？……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一切享有天然能力的人，显然是平等的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……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除了法律以外，不依赖任何别的东西，这就是自由人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。”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05" y="5279409"/>
            <a:ext cx="901192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None/>
            </a:pPr>
            <a:r>
              <a:rPr lang="en-US" altLang="x-none" sz="280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   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材料三：</a:t>
            </a:r>
            <a:r>
              <a:rPr lang="en-US" altLang="x-none" sz="280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一个受人尊敬而富裕的国王，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有无限的权力做好事，却无力为非作歹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。一边是贵族重臣，一边是城市代表，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与国君共分立法之权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r>
              <a:rPr lang="en-US" altLang="x-none" sz="280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” </a:t>
            </a:r>
            <a:endParaRPr lang="en-US" altLang="x-none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79639" y="140888"/>
            <a:ext cx="6283784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fontAlgn="base"/>
            <a:r>
              <a:rPr lang="zh-CN" altLang="en-US" sz="3200" b="1" strike="noStrike" noProof="1" smtClean="0">
                <a:solidFill>
                  <a:srgbClr val="00206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ea"/>
              </a:rPr>
              <a:t>概括伏尔泰的思想主张</a:t>
            </a:r>
            <a:endParaRPr lang="zh-CN" altLang="en-US" sz="3200" b="1" strike="noStrike" noProof="1">
              <a:solidFill>
                <a:srgbClr val="00206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charset="-122"/>
              <a:cs typeface="+mn-ea"/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3029803" y="2702890"/>
            <a:ext cx="2333767" cy="785406"/>
          </a:xfrm>
          <a:prstGeom prst="wedgeEllipseCallout">
            <a:avLst>
              <a:gd name="adj1" fmla="val -59594"/>
              <a:gd name="adj2" fmla="val 3069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言论自由</a:t>
            </a:r>
            <a:endParaRPr lang="zh-CN" altLang="en-US" sz="28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5021531" y="3534678"/>
            <a:ext cx="2557236" cy="1165762"/>
          </a:xfrm>
          <a:prstGeom prst="wedgeEllipseCallout">
            <a:avLst>
              <a:gd name="adj1" fmla="val -59594"/>
              <a:gd name="adj2" fmla="val 3069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法律面前人人平等</a:t>
            </a:r>
            <a:endParaRPr lang="zh-CN" altLang="en-US" sz="28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9095" name="矩形 89094"/>
          <p:cNvSpPr/>
          <p:nvPr/>
        </p:nvSpPr>
        <p:spPr>
          <a:xfrm>
            <a:off x="1555293" y="1586030"/>
            <a:ext cx="5282783" cy="64633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/>
            <a:r>
              <a:rPr lang="en-US" altLang="zh-CN" sz="3600" b="1" strike="noStrike" noProof="1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B</a:t>
            </a:r>
            <a:r>
              <a:rPr lang="zh-CN" altLang="en-US" sz="3600" b="1" strike="noStrike" noProof="1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、自由平等</a:t>
            </a:r>
            <a:endParaRPr lang="zh-CN" altLang="en-US" sz="3600" b="1" strike="noStrike" noProof="1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9096" name="矩形 89095"/>
          <p:cNvSpPr/>
          <p:nvPr/>
        </p:nvSpPr>
        <p:spPr>
          <a:xfrm>
            <a:off x="426691" y="4816917"/>
            <a:ext cx="8000422" cy="64633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/>
            <a:r>
              <a:rPr lang="en-US" altLang="zh-CN" sz="3600" b="1" strike="noStrike" noProof="1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C</a:t>
            </a:r>
            <a:r>
              <a:rPr lang="zh-CN" altLang="en-US" sz="3600" b="1" strike="noStrike" noProof="1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、</a:t>
            </a:r>
            <a:r>
              <a:rPr lang="zh-CN" altLang="en-US" sz="3600" b="1" strike="noStrike" noProof="1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  <a:cs typeface="+mn-ea"/>
              </a:rPr>
              <a:t>反对君主专制，实行君主立宪制</a:t>
            </a:r>
            <a:endParaRPr lang="zh-CN" altLang="en-US" sz="3600" b="1" strike="noStrike" noProof="1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3767" y="2755640"/>
            <a:ext cx="6986269" cy="1819278"/>
            <a:chOff x="3058159" y="2290445"/>
            <a:chExt cx="6986269" cy="1819278"/>
          </a:xfrm>
          <a:solidFill>
            <a:schemeClr val="bg1"/>
          </a:solidFill>
        </p:grpSpPr>
        <p:sp>
          <p:nvSpPr>
            <p:cNvPr id="13" name="文本框 6">
              <a:hlinkClick r:id="" action="ppaction://noaction"/>
            </p:cNvPr>
            <p:cNvSpPr txBox="1"/>
            <p:nvPr/>
          </p:nvSpPr>
          <p:spPr>
            <a:xfrm>
              <a:off x="3058159" y="2290445"/>
              <a:ext cx="6957695" cy="1200329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sz="3600" b="1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〖</a:t>
              </a:r>
              <a:r>
                <a:rPr kumimoji="0" lang="zh-CN" sz="3600" b="1" i="0" u="none" strike="noStrike" kern="1200" cap="none" spc="0" normalizeH="0" baseline="0" noProof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仿宋" panose="02010609060101010101" charset="-122"/>
                  <a:ea typeface="仿宋" panose="02010609060101010101" charset="-122"/>
                  <a:cs typeface="+mn-cs"/>
                  <a:sym typeface="Arial" panose="020B0604020202020204" pitchFamily="34" charset="0"/>
                </a:rPr>
                <a:t>自由</a:t>
              </a:r>
              <a:r>
                <a:rPr lang="zh-CN" sz="3600" b="1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〗</a:t>
              </a:r>
              <a:r>
                <a:rPr lang="en-US" altLang="zh-CN" sz="36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—</a:t>
              </a:r>
              <a:r>
                <a:rPr lang="zh-CN" altLang="en-US" sz="36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言论、出版、选举等</a:t>
              </a:r>
              <a:endParaRPr lang="zh-CN" altLang="en-US" sz="3600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Arial" panose="020B060402020202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3058159" y="2909394"/>
              <a:ext cx="6986269" cy="1200329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sz="3600" b="1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〖</a:t>
              </a:r>
              <a:r>
                <a:rPr kumimoji="0" lang="zh-CN" sz="3600" b="1" i="0" u="none" strike="noStrike" kern="1200" cap="none" spc="0" normalizeH="0" baseline="0" noProof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仿宋" panose="02010609060101010101" charset="-122"/>
                  <a:ea typeface="仿宋" panose="02010609060101010101" charset="-122"/>
                  <a:cs typeface="+mn-cs"/>
                  <a:sym typeface="Arial" panose="020B0604020202020204" pitchFamily="34" charset="0"/>
                </a:rPr>
                <a:t>平等</a:t>
              </a:r>
              <a:r>
                <a:rPr lang="zh-CN" sz="3600" b="1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〗</a:t>
              </a:r>
              <a:r>
                <a:rPr lang="en-US" altLang="zh-CN" sz="36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—</a:t>
              </a:r>
              <a:r>
                <a:rPr lang="zh-CN" altLang="en-US" sz="36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反对等级</a:t>
              </a:r>
              <a:r>
                <a:rPr lang="zh-CN" altLang="en-US" sz="3600" b="1" dirty="0" smtClean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制度</a:t>
              </a:r>
              <a:endParaRPr lang="en-US" altLang="zh-CN" sz="3600" b="1" dirty="0" smtClean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Arial" panose="020B0604020202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3600" b="1" dirty="0" smtClean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反对</a:t>
              </a:r>
              <a:r>
                <a:rPr lang="zh-CN" altLang="en-US" sz="36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封建</a:t>
              </a:r>
              <a:r>
                <a:rPr lang="zh-CN" altLang="en-US" sz="3600" b="1" dirty="0" smtClean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特权、人</a:t>
              </a:r>
              <a:r>
                <a:rPr lang="zh-CN" altLang="en-US" sz="36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人生而</a:t>
              </a:r>
              <a:r>
                <a:rPr lang="zh-CN" altLang="en-US" sz="3600" b="1" dirty="0" smtClean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sym typeface="Arial" panose="020B0604020202020204" pitchFamily="34" charset="0"/>
                </a:rPr>
                <a:t>平等</a:t>
              </a:r>
              <a:endParaRPr lang="zh-CN" altLang="en-US" sz="3600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9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bldLvl="0" animBg="1"/>
      <p:bldP spid="3" grpId="0" bldLvl="0" animBg="1"/>
      <p:bldP spid="10" grpId="0" bldLvl="0" animBg="1"/>
      <p:bldP spid="89095" grpId="0" bldLvl="0" animBg="1"/>
      <p:bldP spid="89096" grpId="0" bldLvl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308,&quot;width&quot;:3508}"/>
</p:tagLst>
</file>

<file path=ppt/tags/tag2.xml><?xml version="1.0" encoding="utf-8"?>
<p:tagLst xmlns:p="http://schemas.openxmlformats.org/presentationml/2006/main">
  <p:tag name="KSO_WM_UNIT_PLACING_PICTURE_USER_VIEWPORT" val="{&quot;height&quot;:6907.4992125984254,&quot;width&quot;:5665}"/>
</p:tagLst>
</file>

<file path=ppt/tags/tag3.xml><?xml version="1.0" encoding="utf-8"?>
<p:tagLst xmlns:p="http://schemas.openxmlformats.org/presentationml/2006/main">
  <p:tag name="KSO_WM_UNIT_TABLE_BEAUTIFY" val="{899c1425-8d88-4e4b-b429-91aed1203692}"/>
</p:tagLst>
</file>

<file path=ppt/tags/tag4.xml><?xml version="1.0" encoding="utf-8"?>
<p:tagLst xmlns:p="http://schemas.openxmlformats.org/presentationml/2006/main">
  <p:tag name="KSO_WM_UNIT_TABLE_BEAUTIFY" val="smartTable{fa8e07b9-42a1-44b9-a541-9d467566586c}"/>
</p:tagLst>
</file>

<file path=ppt/tags/tag5.xml><?xml version="1.0" encoding="utf-8"?>
<p:tagLst xmlns:p="http://schemas.openxmlformats.org/presentationml/2006/main">
  <p:tag name="KSO_WM_UNIT_TABLE_BEAUTIFY" val="{d9c2f4ce-c03c-426a-a441-886c4d90e7fa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4954</Words>
  <Application>WPS 演示</Application>
  <PresentationFormat/>
  <Paragraphs>539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31</vt:i4>
      </vt:variant>
    </vt:vector>
  </HeadingPairs>
  <TitlesOfParts>
    <vt:vector size="59" baseType="lpstr">
      <vt:lpstr>Arial</vt:lpstr>
      <vt:lpstr>宋体</vt:lpstr>
      <vt:lpstr>Wingdings</vt:lpstr>
      <vt:lpstr>黑体</vt:lpstr>
      <vt:lpstr>楷体</vt:lpstr>
      <vt:lpstr>华文行楷</vt:lpstr>
      <vt:lpstr>微软雅黑</vt:lpstr>
      <vt:lpstr>Calibri</vt:lpstr>
      <vt:lpstr>仿宋</vt:lpstr>
      <vt:lpstr>华文楷体</vt:lpstr>
      <vt:lpstr>华文中宋</vt:lpstr>
      <vt:lpstr>华文细黑</vt:lpstr>
      <vt:lpstr>Times New Roman</vt:lpstr>
      <vt:lpstr>隶书</vt:lpstr>
      <vt:lpstr>楷体_GB2312</vt:lpstr>
      <vt:lpstr>新宋体</vt:lpstr>
      <vt:lpstr>Arial Unicode MS</vt:lpstr>
      <vt:lpstr>方正大标宋_GBK</vt:lpstr>
      <vt:lpstr>Arial Narrow</vt:lpstr>
      <vt:lpstr>幼圆</vt:lpstr>
      <vt:lpstr>华文琥珀</vt:lpstr>
      <vt:lpstr>Calibri Light</vt:lpstr>
      <vt:lpstr>默认设计模板</vt:lpstr>
      <vt:lpstr>1_默认设计模板</vt:lpstr>
      <vt:lpstr>2_默认设计模板</vt:lpstr>
      <vt:lpstr>3_默认设计模板</vt:lpstr>
      <vt:lpstr>1_Office 主题</vt:lpstr>
      <vt:lpstr>4_默认设计模板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人文主义的起源与发展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89</cp:revision>
  <dcterms:created xsi:type="dcterms:W3CDTF">2019-12-04T00:56:00Z</dcterms:created>
  <dcterms:modified xsi:type="dcterms:W3CDTF">2020-10-19T02:49:39Z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